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8" r:id="rId5"/>
  </p:sldMasterIdLst>
  <p:notesMasterIdLst>
    <p:notesMasterId r:id="rId31"/>
  </p:notesMasterIdLst>
  <p:sldIdLst>
    <p:sldId id="257" r:id="rId6"/>
    <p:sldId id="259" r:id="rId7"/>
    <p:sldId id="260" r:id="rId8"/>
    <p:sldId id="261" r:id="rId9"/>
    <p:sldId id="262" r:id="rId10"/>
    <p:sldId id="258" r:id="rId11"/>
    <p:sldId id="268" r:id="rId12"/>
    <p:sldId id="272" r:id="rId13"/>
    <p:sldId id="273" r:id="rId14"/>
    <p:sldId id="269" r:id="rId15"/>
    <p:sldId id="277" r:id="rId16"/>
    <p:sldId id="275" r:id="rId17"/>
    <p:sldId id="290" r:id="rId18"/>
    <p:sldId id="278" r:id="rId19"/>
    <p:sldId id="285" r:id="rId20"/>
    <p:sldId id="279" r:id="rId21"/>
    <p:sldId id="280" r:id="rId22"/>
    <p:sldId id="291" r:id="rId23"/>
    <p:sldId id="292" r:id="rId24"/>
    <p:sldId id="282" r:id="rId25"/>
    <p:sldId id="283" r:id="rId26"/>
    <p:sldId id="293" r:id="rId27"/>
    <p:sldId id="276" r:id="rId28"/>
    <p:sldId id="289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0"/>
    <p:restoredTop sz="94655"/>
  </p:normalViewPr>
  <p:slideViewPr>
    <p:cSldViewPr snapToGrid="0">
      <p:cViewPr varScale="1">
        <p:scale>
          <a:sx n="216" d="100"/>
          <a:sy n="216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340D2-F15C-2D4A-85D2-BED794720835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DEF6B-F184-0F4C-AA8C-3ABAE16A8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19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srgbClr val="0E1C58"/>
                </a:solidFill>
              </a:rPr>
              <a:t>Understand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bottlenecks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of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Message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Transmission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Process(1/2)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DEF6B-F184-0F4C-AA8C-3ABAE16A8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3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E1C58"/>
                </a:solidFill>
              </a:rPr>
              <a:t>Qualitative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Comparison(1/2)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DEF6B-F184-0F4C-AA8C-3ABAE16A85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85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plot shows a boxplot.</a:t>
            </a:r>
            <a:r>
              <a:rPr lang="en-US" baseline="0"/>
              <a:t>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 plot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graphical rendition of statistical data based on the minimum, first quartile, median, third quartile, and maximum.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DEF6B-F184-0F4C-AA8C-3ABAE16A85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DEF6B-F184-0F4C-AA8C-3ABAE16A85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2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DEF6B-F184-0F4C-AA8C-3ABAE16A85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1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DEF6B-F184-0F4C-AA8C-3ABAE16A85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0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8617" y="1279955"/>
            <a:ext cx="9448799" cy="14700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3013" y="2749977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3198" y="6094107"/>
            <a:ext cx="1294927" cy="627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>
                <a:solidFill>
                  <a:schemeClr val="bg1"/>
                </a:solidFill>
                <a:latin typeface="+mn-lt"/>
              </a:rPr>
              <a:t>Institute for Software Integrated Systems</a:t>
            </a:r>
          </a:p>
        </p:txBody>
      </p:sp>
    </p:spTree>
    <p:extLst>
      <p:ext uri="{BB962C8B-B14F-4D97-AF65-F5344CB8AC3E}">
        <p14:creationId xmlns:p14="http://schemas.microsoft.com/office/powerpoint/2010/main" val="164420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12192000" cy="562639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5369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53698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5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8418"/>
            <a:ext cx="109728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140611"/>
            <a:ext cx="5386917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140611"/>
            <a:ext cx="5389033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12192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6195484" y="3576938"/>
            <a:ext cx="5386917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609600" y="3576940"/>
            <a:ext cx="5386917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475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533400"/>
            <a:ext cx="11785600" cy="381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990600"/>
            <a:ext cx="57912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90600"/>
            <a:ext cx="57912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57600"/>
            <a:ext cx="57912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184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03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5204894"/>
            <a:ext cx="12192000" cy="1653233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7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81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noFill/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5D15A451-678C-3A43-BD3A-A8B06A1DFF49}" type="datetime1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74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>
            <a:noAutofit/>
          </a:bodyPr>
          <a:lstStyle>
            <a:lvl1pPr algn="ctr">
              <a:defRPr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3429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6858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0287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1600" indent="0">
              <a:buNone/>
              <a:defRPr sz="15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E574A01D-4478-7E4B-81C0-2D32DD8A6C08}" type="datetime1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F120038C-7DD8-F24E-9A0D-798F83C68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4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7510-1C90-ED44-BF12-7C9C3627113E}" type="datetime1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68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384-B854-D64C-9EE8-F5FAB0CD4200}" type="datetime1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7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9174"/>
            <a:ext cx="109728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176835"/>
            <a:ext cx="109728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69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709D-1E11-F24A-B412-D1D3916F6BAF}" type="datetime1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07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2BAB-6EC0-E346-BDA9-296A76558023}" type="datetime1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31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3DF6-29DE-4341-B90C-7E4F4273AC02}" type="datetime1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318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B46A-29B5-0D49-BA8C-44B797CC7D45}" type="datetime1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47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B800-B0CF-1447-90FC-05A9F3897986}" type="datetime1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16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E19C-74DD-8C4E-8067-0D3CD6161BBD}" type="datetime1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934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22C6C-170C-0C41-AC59-A3EF3F14355C}" type="datetime1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ew_isis_ppt_bg_no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" y="0"/>
            <a:ext cx="12183533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6835"/>
            <a:ext cx="10972800" cy="4525963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768"/>
            <a:ext cx="10972800" cy="764526"/>
          </a:xfrm>
        </p:spPr>
        <p:txBody>
          <a:bodyPr>
            <a:normAutofit/>
          </a:bodyPr>
          <a:lstStyle>
            <a:lvl1pPr>
              <a:defRPr sz="2700"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429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907"/>
            <a:ext cx="10972800" cy="72603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34564"/>
            <a:ext cx="53848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34564"/>
            <a:ext cx="5384800" cy="4525963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1934819" y="5265888"/>
            <a:ext cx="2844800" cy="365125"/>
          </a:xfrm>
        </p:spPr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20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8418"/>
            <a:ext cx="10972800" cy="783770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140609"/>
            <a:ext cx="5386917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140609"/>
            <a:ext cx="5389033" cy="2143507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859886"/>
            <a:ext cx="12192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6195484" y="3576938"/>
            <a:ext cx="5386917" cy="2282948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609600" y="3576940"/>
            <a:ext cx="5386917" cy="2282949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5859886"/>
            <a:ext cx="12192000" cy="9981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12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2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12192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/>
          <a:stretch/>
        </p:blipFill>
        <p:spPr>
          <a:xfrm>
            <a:off x="0" y="1231602"/>
            <a:ext cx="12192000" cy="56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9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IS_PPT_P1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8419"/>
            <a:ext cx="10972800" cy="668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76835"/>
            <a:ext cx="10972800" cy="45259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5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8C685-EDD4-DD40-9EAA-90B98656E5B9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DD521-46CD-7446-BFC7-AE661FD64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268D8-A095-9946-B3E4-1080B27A2B4C}" type="datetime1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0038C-7DD8-F24E-9A0D-798F83C6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y.rti.com/rti-doc/500/ndds.5.0.0/doc/pdf/RTI_CoreLibrariesAndUtilities_QoS_Reference_Guide.pdf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cope-lab-vu/iot-bench/tree/master/ExperimentData(organized)/ThroughputTes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cope-lab-vu/iot-bench/tree/master/ExperimentData(organized)/LatencyTes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scope-lab-vu/iot-bench/tree/master/ExperimentData(organized)/QoSTest/1-1" TargetMode="External"/><Relationship Id="rId4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cope-lab-vu/iot-bench/tree/master/ExperimentData(organized)/QoSTest/1-n" TargetMode="External"/><Relationship Id="rId5" Type="http://schemas.openxmlformats.org/officeDocument/2006/relationships/hyperlink" Target="https://github.com/scope-lab-vu/iot-bench/tree/master/ExperimentData(organized)/QoSTest" TargetMode="External"/><Relationship Id="rId4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pe-lab-vu/iot-bench/tree/master/ExperimentData(organized)/SporadicTes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scope-lab-vu/iot-bench/tree/master/ExperimentData(organized)/QoSTest" TargetMode="External"/><Relationship Id="rId4" Type="http://schemas.openxmlformats.org/officeDocument/2006/relationships/hyperlink" Target="https://github.com/scope-lab-vu/iot-bench/tree/master/ExperimentData(organized)/QoSTest/1-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github.com/scope-lab-vu/iot-bench/tree/master/ExperimentData(organized)/SerializationTe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cope-lab-vu/iot-bench/tree/master/ExperimentData(organized)/QoSTest" TargetMode="External"/><Relationship Id="rId5" Type="http://schemas.openxmlformats.org/officeDocument/2006/relationships/hyperlink" Target="https://github.com/scope-lab-vu/iot-bench/tree/master/ExperimentData(organized)/QoSTest/1-n" TargetMode="External"/><Relationship Id="rId4" Type="http://schemas.openxmlformats.org/officeDocument/2006/relationships/hyperlink" Target="https://github.com/scope-lab-vu/iot-bench/tree/master/ExperimentData(organized)/SporadicTest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cope-lab-vu/iot-bench/tree/master/ExperimentData(organized)/SerializationTest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github.com/scope-lab-vu/iot-bench/tree/master/ExperimentData(organized)/QoSTest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cope-lab-vu/iot-bench/tree/master/ExperimentData(organized)/RPi%26BBB" TargetMode="External"/><Relationship Id="rId5" Type="http://schemas.openxmlformats.org/officeDocument/2006/relationships/hyperlink" Target="https://github.com/scope-lab-vu/iot-bench/tree/master/ExperimentData(organized)/SporadicTest" TargetMode="Externa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pe-lab-vu/iot-ben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C841-B46F-1944-B23F-ED8F0A735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507038"/>
            <a:ext cx="9966960" cy="2616075"/>
          </a:xfrm>
        </p:spPr>
        <p:txBody>
          <a:bodyPr>
            <a:normAutofit fontScale="90000"/>
          </a:bodyPr>
          <a:lstStyle/>
          <a:p>
            <a:r>
              <a:rPr lang="en-US" sz="4400"/>
              <a:t>Evaluating Industrial IoT Communication</a:t>
            </a:r>
            <a:br>
              <a:rPr lang="en-US" sz="4400"/>
            </a:br>
            <a:r>
              <a:rPr lang="en-US" sz="4400"/>
              <a:t>Messaging Frameworks Under Various Load</a:t>
            </a:r>
            <a:r>
              <a:rPr lang="zh-CN" altLang="en-US" sz="4400"/>
              <a:t> </a:t>
            </a:r>
            <a:r>
              <a:rPr lang="en-US" sz="4400"/>
              <a:t>Conditions</a:t>
            </a:r>
            <a:br>
              <a:rPr lang="en-US" sz="4400"/>
            </a:br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5638B-D8D4-0349-B183-A17F33153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83" y="3528453"/>
            <a:ext cx="8534400" cy="1752600"/>
          </a:xfrm>
        </p:spPr>
        <p:txBody>
          <a:bodyPr/>
          <a:lstStyle/>
          <a:p>
            <a:r>
              <a:rPr lang="en-US" altLang="zh-CN"/>
              <a:t>Vanderbilt</a:t>
            </a:r>
            <a:r>
              <a:rPr lang="zh-CN" altLang="en-US"/>
              <a:t> </a:t>
            </a:r>
            <a:r>
              <a:rPr lang="en-US" altLang="zh-CN"/>
              <a:t>University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47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C9B4-07CC-644A-94B0-CDAE841B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59" y="1065624"/>
            <a:ext cx="11654481" cy="5681166"/>
          </a:xfrm>
        </p:spPr>
        <p:txBody>
          <a:bodyPr>
            <a:noAutofit/>
          </a:bodyPr>
          <a:lstStyle/>
          <a:p>
            <a:r>
              <a:rPr lang="en-US" altLang="zh-CN" sz="1700" b="1">
                <a:solidFill>
                  <a:schemeClr val="accent2"/>
                </a:solidFill>
              </a:rPr>
              <a:t>DDS</a:t>
            </a:r>
          </a:p>
          <a:p>
            <a:pPr marL="585788" lvl="1" indent="-285750"/>
            <a:r>
              <a:rPr lang="en-US" altLang="zh-CN" sz="1700"/>
              <a:t>Reliability:</a:t>
            </a:r>
            <a:r>
              <a:rPr lang="zh-CN" altLang="en-US" sz="1700"/>
              <a:t> </a:t>
            </a:r>
            <a:r>
              <a:rPr lang="en-US" altLang="zh-CN" sz="1700"/>
              <a:t>d</a:t>
            </a:r>
            <a:r>
              <a:rPr lang="en-US" sz="1700"/>
              <a:t>etermines</a:t>
            </a:r>
            <a:r>
              <a:rPr lang="zh-CN" altLang="en-US" sz="1700"/>
              <a:t> </a:t>
            </a:r>
            <a:r>
              <a:rPr lang="en-US" sz="1700"/>
              <a:t>whether messages can be reliably transmitted.</a:t>
            </a:r>
          </a:p>
          <a:p>
            <a:pPr marL="585788" lvl="1" indent="-285750"/>
            <a:r>
              <a:rPr lang="en-US" altLang="zh-CN" sz="1700"/>
              <a:t>Transport</a:t>
            </a:r>
            <a:r>
              <a:rPr lang="zh-CN" altLang="en-US" sz="1700"/>
              <a:t> </a:t>
            </a:r>
            <a:r>
              <a:rPr lang="en-US" altLang="zh-CN" sz="1700"/>
              <a:t>Multicast:</a:t>
            </a:r>
            <a:r>
              <a:rPr lang="zh-CN" altLang="en-US" sz="1700"/>
              <a:t> </a:t>
            </a:r>
            <a:r>
              <a:rPr lang="en-US" altLang="zh-CN" sz="1700"/>
              <a:t>publish</a:t>
            </a:r>
            <a:r>
              <a:rPr lang="zh-CN" altLang="en-US" sz="1700"/>
              <a:t> </a:t>
            </a:r>
            <a:r>
              <a:rPr lang="en-US" altLang="zh-CN" sz="1700"/>
              <a:t>messages</a:t>
            </a:r>
            <a:r>
              <a:rPr lang="zh-CN" altLang="en-US" sz="1700"/>
              <a:t> </a:t>
            </a:r>
            <a:r>
              <a:rPr lang="en-US" altLang="zh-CN" sz="1700"/>
              <a:t>in</a:t>
            </a:r>
            <a:r>
              <a:rPr lang="zh-CN" altLang="en-US" sz="1700"/>
              <a:t> </a:t>
            </a:r>
            <a:r>
              <a:rPr lang="en-US" altLang="zh-CN" sz="1700"/>
              <a:t>multicast</a:t>
            </a:r>
            <a:r>
              <a:rPr lang="zh-CN" altLang="en-US" sz="1700"/>
              <a:t> </a:t>
            </a:r>
            <a:r>
              <a:rPr lang="en-US" altLang="zh-CN" sz="1700"/>
              <a:t>manner,</a:t>
            </a:r>
            <a:r>
              <a:rPr lang="zh-CN" altLang="en-US" sz="1700"/>
              <a:t> </a:t>
            </a:r>
            <a:r>
              <a:rPr lang="en-US" altLang="zh-CN" sz="1700"/>
              <a:t>default</a:t>
            </a:r>
            <a:r>
              <a:rPr lang="zh-CN" altLang="en-US" sz="1700"/>
              <a:t> </a:t>
            </a:r>
            <a:r>
              <a:rPr lang="en-US" altLang="zh-CN" sz="1700"/>
              <a:t>is</a:t>
            </a:r>
            <a:r>
              <a:rPr lang="zh-CN" altLang="en-US" sz="1700"/>
              <a:t> </a:t>
            </a:r>
            <a:r>
              <a:rPr lang="en-US" altLang="zh-CN" sz="1700"/>
              <a:t>unicast</a:t>
            </a:r>
          </a:p>
          <a:p>
            <a:pPr marL="585788" lvl="1" indent="-285750"/>
            <a:r>
              <a:rPr lang="en-US" altLang="zh-CN" sz="1700"/>
              <a:t>Lifespan:</a:t>
            </a:r>
            <a:r>
              <a:rPr lang="zh-CN" altLang="en-US" sz="1700"/>
              <a:t> </a:t>
            </a:r>
            <a:r>
              <a:rPr lang="en-US" altLang="zh-CN" sz="1700"/>
              <a:t>avoid</a:t>
            </a:r>
            <a:r>
              <a:rPr lang="zh-CN" altLang="en-US" sz="1700"/>
              <a:t> </a:t>
            </a:r>
            <a:r>
              <a:rPr lang="en-US" altLang="zh-CN" sz="1700"/>
              <a:t>conjunction</a:t>
            </a:r>
            <a:r>
              <a:rPr lang="zh-CN" altLang="en-US" sz="1700"/>
              <a:t> </a:t>
            </a:r>
            <a:r>
              <a:rPr lang="en-US" altLang="zh-CN" sz="1700"/>
              <a:t>with</a:t>
            </a:r>
            <a:r>
              <a:rPr lang="zh-CN" altLang="en-US" sz="1700"/>
              <a:t> </a:t>
            </a:r>
            <a:r>
              <a:rPr lang="en-US" altLang="zh-CN" sz="1700"/>
              <a:t>Reliability</a:t>
            </a:r>
            <a:r>
              <a:rPr lang="zh-CN" altLang="en-US" sz="1700"/>
              <a:t> </a:t>
            </a:r>
            <a:r>
              <a:rPr lang="en-US" altLang="zh-CN" sz="1700"/>
              <a:t>QoS</a:t>
            </a:r>
            <a:r>
              <a:rPr lang="zh-CN" altLang="en-US" sz="1700"/>
              <a:t> </a:t>
            </a:r>
            <a:r>
              <a:rPr lang="en-US" altLang="zh-CN" sz="1700"/>
              <a:t>by</a:t>
            </a:r>
            <a:r>
              <a:rPr lang="zh-CN" altLang="en-US" sz="1700"/>
              <a:t> </a:t>
            </a:r>
            <a:r>
              <a:rPr lang="en-US" altLang="zh-CN" sz="1700"/>
              <a:t>timing</a:t>
            </a:r>
            <a:r>
              <a:rPr lang="zh-CN" altLang="en-US" sz="1700"/>
              <a:t> </a:t>
            </a:r>
            <a:r>
              <a:rPr lang="en-US" altLang="zh-CN" sz="1700"/>
              <a:t>out</a:t>
            </a:r>
            <a:r>
              <a:rPr lang="zh-CN" altLang="en-US" sz="1700"/>
              <a:t> </a:t>
            </a:r>
            <a:r>
              <a:rPr lang="en-US" altLang="zh-CN" sz="1700"/>
              <a:t>queued</a:t>
            </a:r>
            <a:r>
              <a:rPr lang="zh-CN" altLang="en-US" sz="1700"/>
              <a:t> </a:t>
            </a:r>
            <a:r>
              <a:rPr lang="en-US" altLang="zh-CN" sz="1700"/>
              <a:t>messages</a:t>
            </a:r>
          </a:p>
          <a:p>
            <a:pPr marL="585788" lvl="1" indent="-285750"/>
            <a:r>
              <a:rPr lang="en-US" altLang="zh-CN" sz="1700"/>
              <a:t>Latency</a:t>
            </a:r>
            <a:r>
              <a:rPr lang="zh-CN" altLang="en-US" sz="1700"/>
              <a:t> </a:t>
            </a:r>
            <a:r>
              <a:rPr lang="en-US" altLang="zh-CN" sz="1700"/>
              <a:t>Budget:</a:t>
            </a:r>
            <a:r>
              <a:rPr lang="zh-CN" altLang="en-US" sz="1700"/>
              <a:t> </a:t>
            </a:r>
            <a:r>
              <a:rPr lang="en-US" sz="1700"/>
              <a:t>provides an indication of the maximum amount</a:t>
            </a:r>
            <a:r>
              <a:rPr lang="zh-CN" altLang="en-US" sz="1700"/>
              <a:t> </a:t>
            </a:r>
            <a:r>
              <a:rPr lang="en-US" sz="1700"/>
              <a:t>of time allowed to deliver samples</a:t>
            </a:r>
          </a:p>
          <a:p>
            <a:pPr marL="585788" lvl="1" indent="-285750"/>
            <a:r>
              <a:rPr lang="en-US" altLang="zh-CN" sz="1700"/>
              <a:t>Rate</a:t>
            </a:r>
            <a:r>
              <a:rPr lang="zh-CN" altLang="en-US" sz="1700"/>
              <a:t> </a:t>
            </a:r>
            <a:r>
              <a:rPr lang="en-US" altLang="zh-CN" sz="1700"/>
              <a:t>Limit:</a:t>
            </a:r>
            <a:r>
              <a:rPr lang="zh-CN" altLang="en-US" sz="1700"/>
              <a:t> </a:t>
            </a:r>
            <a:r>
              <a:rPr lang="en-US" altLang="zh-CN" sz="1700"/>
              <a:t>p</a:t>
            </a:r>
            <a:r>
              <a:rPr lang="en-US" sz="1700"/>
              <a:t>rovides a</a:t>
            </a:r>
            <a:r>
              <a:rPr lang="zh-CN" altLang="en-US" sz="1700"/>
              <a:t> </a:t>
            </a:r>
            <a:r>
              <a:rPr lang="en-US" sz="1700"/>
              <a:t>mechanism through which a maximum rate at which</a:t>
            </a:r>
            <a:r>
              <a:rPr lang="zh-CN" altLang="en-US" sz="1700"/>
              <a:t> </a:t>
            </a:r>
            <a:r>
              <a:rPr lang="en-US" sz="1700"/>
              <a:t>a Publisher may publish samples to the network</a:t>
            </a:r>
          </a:p>
          <a:p>
            <a:pPr marL="585788" lvl="1" indent="-285750"/>
            <a:r>
              <a:rPr lang="en-US" altLang="zh-CN" sz="1700"/>
              <a:t>Turbo</a:t>
            </a:r>
            <a:r>
              <a:rPr lang="zh-CN" altLang="en-US" sz="1700"/>
              <a:t> </a:t>
            </a:r>
            <a:r>
              <a:rPr lang="en-US" altLang="zh-CN" sz="1700"/>
              <a:t>Mode(intelligent</a:t>
            </a:r>
            <a:r>
              <a:rPr lang="zh-CN" altLang="en-US" sz="1700"/>
              <a:t> </a:t>
            </a:r>
            <a:r>
              <a:rPr lang="en-US" altLang="zh-CN" sz="1700"/>
              <a:t>batching):</a:t>
            </a:r>
            <a:r>
              <a:rPr lang="zh-CN" altLang="en-US" sz="1700"/>
              <a:t> </a:t>
            </a:r>
            <a:r>
              <a:rPr lang="en-US" altLang="zh-CN" sz="1700"/>
              <a:t>a</a:t>
            </a:r>
            <a:r>
              <a:rPr lang="en-US" sz="1700"/>
              <a:t>llows publishers to send</a:t>
            </a:r>
            <a:r>
              <a:rPr lang="zh-CN" altLang="en-US" sz="1700"/>
              <a:t> </a:t>
            </a:r>
            <a:r>
              <a:rPr lang="en-US" sz="1700"/>
              <a:t>messages in batches and</a:t>
            </a:r>
            <a:r>
              <a:rPr lang="zh-CN" altLang="en-US" sz="1700"/>
              <a:t> </a:t>
            </a:r>
            <a:r>
              <a:rPr lang="en-US" sz="1700"/>
              <a:t>intelligent</a:t>
            </a:r>
            <a:r>
              <a:rPr lang="en-US" altLang="zh-CN" sz="1700"/>
              <a:t>ly</a:t>
            </a:r>
            <a:r>
              <a:rPr lang="en-US" sz="1700"/>
              <a:t> auto-adjus</a:t>
            </a:r>
            <a:r>
              <a:rPr lang="en-US" altLang="zh-CN" sz="1700"/>
              <a:t>t</a:t>
            </a:r>
            <a:r>
              <a:rPr lang="zh-CN" altLang="en-US" sz="1700"/>
              <a:t> </a:t>
            </a:r>
            <a:r>
              <a:rPr lang="en-US" altLang="zh-CN" sz="1700"/>
              <a:t>the</a:t>
            </a:r>
            <a:r>
              <a:rPr lang="zh-CN" altLang="en-US" sz="1700"/>
              <a:t> </a:t>
            </a:r>
            <a:r>
              <a:rPr lang="en-US" altLang="zh-CN" sz="1700"/>
              <a:t>batch</a:t>
            </a:r>
            <a:r>
              <a:rPr lang="zh-CN" altLang="en-US" sz="1700"/>
              <a:t> </a:t>
            </a:r>
            <a:r>
              <a:rPr lang="en-US" altLang="zh-CN" sz="1700"/>
              <a:t>size</a:t>
            </a:r>
          </a:p>
          <a:p>
            <a:pPr marL="585788" lvl="1" indent="-285750"/>
            <a:r>
              <a:rPr lang="en-US" altLang="zh-CN" sz="1700"/>
              <a:t>Auto</a:t>
            </a:r>
            <a:r>
              <a:rPr lang="zh-CN" altLang="en-US" sz="1700"/>
              <a:t> </a:t>
            </a:r>
            <a:r>
              <a:rPr lang="en-US" altLang="zh-CN" sz="1700"/>
              <a:t>Throttle:</a:t>
            </a:r>
            <a:r>
              <a:rPr lang="zh-CN" altLang="en-US" sz="1700"/>
              <a:t> </a:t>
            </a:r>
            <a:r>
              <a:rPr lang="en-US" sz="1700"/>
              <a:t>allows the Domain Participant to</a:t>
            </a:r>
            <a:r>
              <a:rPr lang="zh-CN" altLang="en-US" sz="1700"/>
              <a:t> </a:t>
            </a:r>
            <a:r>
              <a:rPr lang="en-US" sz="1700"/>
              <a:t>auto-adjust the writing rate and send window size</a:t>
            </a:r>
          </a:p>
          <a:p>
            <a:pPr marL="585788" lvl="1" indent="-285750"/>
            <a:r>
              <a:rPr lang="en-US" altLang="zh-CN" sz="1700"/>
              <a:t>Heartbeat:</a:t>
            </a:r>
            <a:r>
              <a:rPr lang="zh-CN" altLang="en-US" sz="1700"/>
              <a:t> </a:t>
            </a:r>
            <a:r>
              <a:rPr lang="en-US" sz="1700"/>
              <a:t>controls </a:t>
            </a:r>
            <a:r>
              <a:rPr lang="en-US" altLang="zh-CN" sz="1700"/>
              <a:t>the</a:t>
            </a:r>
            <a:r>
              <a:rPr lang="zh-CN" altLang="en-US" sz="1700"/>
              <a:t> </a:t>
            </a:r>
            <a:r>
              <a:rPr lang="en-US" altLang="zh-CN" sz="1700"/>
              <a:t>rate</a:t>
            </a:r>
            <a:r>
              <a:rPr lang="zh-CN" altLang="en-US" sz="1700"/>
              <a:t> </a:t>
            </a:r>
            <a:r>
              <a:rPr lang="en-US" altLang="zh-CN" sz="1700"/>
              <a:t>of</a:t>
            </a:r>
            <a:r>
              <a:rPr lang="zh-CN" altLang="en-US" sz="1700"/>
              <a:t> </a:t>
            </a:r>
            <a:r>
              <a:rPr lang="en-US" sz="1700"/>
              <a:t>heartbeat</a:t>
            </a:r>
            <a:r>
              <a:rPr lang="zh-CN" altLang="en-US" sz="1700"/>
              <a:t> </a:t>
            </a:r>
            <a:r>
              <a:rPr lang="en-US" sz="1700"/>
              <a:t>sent from </a:t>
            </a:r>
            <a:r>
              <a:rPr lang="en-US" sz="1700" err="1"/>
              <a:t>DataWriter</a:t>
            </a:r>
            <a:r>
              <a:rPr lang="en-US" sz="1700"/>
              <a:t> to </a:t>
            </a:r>
            <a:r>
              <a:rPr lang="en-US" sz="1700" err="1"/>
              <a:t>DataReader</a:t>
            </a:r>
            <a:r>
              <a:rPr lang="en-US" sz="1700"/>
              <a:t>.</a:t>
            </a:r>
            <a:endParaRPr lang="en-US" altLang="zh-CN" sz="17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>
                <a:solidFill>
                  <a:schemeClr val="accent2"/>
                </a:solidFill>
              </a:rPr>
              <a:t>MQTT</a:t>
            </a:r>
          </a:p>
          <a:p>
            <a:pPr marL="585788" lvl="1" indent="-285750"/>
            <a:r>
              <a:rPr lang="en-US" sz="1700"/>
              <a:t>QoS 0</a:t>
            </a:r>
            <a:r>
              <a:rPr lang="en-US" altLang="zh-CN" sz="1700"/>
              <a:t>:</a:t>
            </a:r>
            <a:r>
              <a:rPr lang="zh-CN" altLang="en-US" sz="1700"/>
              <a:t> </a:t>
            </a:r>
            <a:r>
              <a:rPr lang="en-US" altLang="zh-CN" sz="1700"/>
              <a:t>at-most-once</a:t>
            </a:r>
          </a:p>
          <a:p>
            <a:pPr marL="585788" lvl="1" indent="-285750"/>
            <a:r>
              <a:rPr lang="en-US" sz="1700"/>
              <a:t>QoS 1</a:t>
            </a:r>
            <a:r>
              <a:rPr lang="en-US" altLang="zh-CN" sz="1700"/>
              <a:t>:</a:t>
            </a:r>
            <a:r>
              <a:rPr lang="zh-CN" altLang="en-US" sz="1700"/>
              <a:t> </a:t>
            </a:r>
            <a:r>
              <a:rPr lang="en-US" altLang="zh-CN" sz="1700"/>
              <a:t>at-least-once</a:t>
            </a:r>
          </a:p>
          <a:p>
            <a:pPr marL="585788" lvl="1" indent="-285750"/>
            <a:r>
              <a:rPr lang="en-US" sz="1700"/>
              <a:t>QoS 2</a:t>
            </a:r>
            <a:r>
              <a:rPr lang="en-US" altLang="zh-CN" sz="1700"/>
              <a:t>:</a:t>
            </a:r>
            <a:r>
              <a:rPr lang="zh-CN" altLang="en-US" sz="1700"/>
              <a:t> </a:t>
            </a:r>
            <a:r>
              <a:rPr lang="en-US" sz="1700"/>
              <a:t>exactly-once</a:t>
            </a:r>
            <a:endParaRPr lang="en-US" altLang="zh-CN" sz="17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>
                <a:solidFill>
                  <a:schemeClr val="accent2"/>
                </a:solidFill>
              </a:rPr>
              <a:t>ZMQ</a:t>
            </a:r>
          </a:p>
          <a:p>
            <a:pPr marL="585788" lvl="1" indent="-285750"/>
            <a:r>
              <a:rPr lang="en-US" altLang="zh-CN" sz="1700"/>
              <a:t>No</a:t>
            </a:r>
            <a:r>
              <a:rPr lang="zh-CN" altLang="en-US" sz="1700"/>
              <a:t> </a:t>
            </a:r>
            <a:r>
              <a:rPr lang="en-US" altLang="zh-CN" sz="1700"/>
              <a:t>QoS</a:t>
            </a:r>
            <a:r>
              <a:rPr lang="zh-CN" altLang="en-US" sz="1700"/>
              <a:t> </a:t>
            </a:r>
            <a:r>
              <a:rPr lang="en-US" altLang="zh-CN" sz="1700"/>
              <a:t>notion,</a:t>
            </a:r>
            <a:r>
              <a:rPr lang="zh-CN" altLang="en-US" sz="1700"/>
              <a:t> </a:t>
            </a:r>
            <a:r>
              <a:rPr lang="en-US" altLang="zh-CN" sz="1700"/>
              <a:t>but</a:t>
            </a:r>
            <a:r>
              <a:rPr lang="zh-CN" altLang="en-US" sz="1700"/>
              <a:t> </a:t>
            </a:r>
            <a:r>
              <a:rPr lang="en-US" sz="1700"/>
              <a:t>allows users programmatically build up </a:t>
            </a:r>
            <a:r>
              <a:rPr lang="en-US" altLang="zh-CN" sz="1700"/>
              <a:t>high-</a:t>
            </a:r>
            <a:r>
              <a:rPr lang="en-US" sz="1700"/>
              <a:t>level abstraction and derided application behaviors.</a:t>
            </a:r>
            <a:endParaRPr lang="en-US" altLang="zh-CN" sz="1700"/>
          </a:p>
          <a:p>
            <a:pPr marL="0" indent="0">
              <a:buNone/>
            </a:pPr>
            <a:endParaRPr lang="en-US" altLang="zh-CN" sz="170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CN" sz="1700">
                <a:solidFill>
                  <a:schemeClr val="accent2"/>
                </a:solidFill>
              </a:rPr>
              <a:t>Note:</a:t>
            </a:r>
            <a:r>
              <a:rPr lang="zh-CN" altLang="en-US" sz="1700">
                <a:solidFill>
                  <a:schemeClr val="accent2"/>
                </a:solidFill>
              </a:rPr>
              <a:t> </a:t>
            </a:r>
            <a:r>
              <a:rPr lang="en-US" altLang="zh-CN" sz="1700"/>
              <a:t>For</a:t>
            </a:r>
            <a:r>
              <a:rPr lang="zh-CN" altLang="en-US" sz="1700"/>
              <a:t> </a:t>
            </a:r>
            <a:r>
              <a:rPr lang="en-US" altLang="zh-CN" sz="1700"/>
              <a:t>DDS,</a:t>
            </a:r>
            <a:r>
              <a:rPr lang="zh-CN" altLang="en-US" sz="1700"/>
              <a:t> </a:t>
            </a:r>
            <a:r>
              <a:rPr lang="en-US" altLang="zh-CN" sz="1700"/>
              <a:t>we</a:t>
            </a:r>
            <a:r>
              <a:rPr lang="zh-CN" altLang="en-US" sz="1700"/>
              <a:t> </a:t>
            </a:r>
            <a:r>
              <a:rPr lang="en-US" altLang="zh-CN" sz="1700"/>
              <a:t>only</a:t>
            </a:r>
            <a:r>
              <a:rPr lang="zh-CN" altLang="en-US" sz="1700"/>
              <a:t> </a:t>
            </a:r>
            <a:r>
              <a:rPr lang="en-US" altLang="zh-CN" sz="1700"/>
              <a:t>list</a:t>
            </a:r>
            <a:r>
              <a:rPr lang="zh-CN" altLang="en-US" sz="1700"/>
              <a:t> </a:t>
            </a:r>
            <a:r>
              <a:rPr lang="en-US" altLang="zh-CN" sz="1700"/>
              <a:t>QoS</a:t>
            </a:r>
            <a:r>
              <a:rPr lang="zh-CN" altLang="en-US" sz="1700"/>
              <a:t> </a:t>
            </a:r>
            <a:r>
              <a:rPr lang="en-US" altLang="zh-CN" sz="1700"/>
              <a:t>parameters</a:t>
            </a:r>
            <a:r>
              <a:rPr lang="zh-CN" altLang="en-US" sz="1700"/>
              <a:t> </a:t>
            </a:r>
            <a:r>
              <a:rPr lang="en-US" altLang="zh-CN" sz="1700"/>
              <a:t>that</a:t>
            </a:r>
            <a:r>
              <a:rPr lang="zh-CN" altLang="en-US" sz="1700"/>
              <a:t> </a:t>
            </a:r>
            <a:r>
              <a:rPr lang="en-US" altLang="zh-CN" sz="1700"/>
              <a:t>are directly</a:t>
            </a:r>
            <a:r>
              <a:rPr lang="zh-CN" altLang="en-US" sz="1700"/>
              <a:t> </a:t>
            </a:r>
            <a:r>
              <a:rPr lang="en-US" sz="1700"/>
              <a:t>relevant</a:t>
            </a:r>
            <a:r>
              <a:rPr lang="zh-CN" altLang="en-US" sz="1700"/>
              <a:t> </a:t>
            </a:r>
            <a:r>
              <a:rPr lang="en-US" altLang="zh-CN" sz="1700"/>
              <a:t>to</a:t>
            </a:r>
            <a:r>
              <a:rPr lang="zh-CN" altLang="en-US" sz="1700"/>
              <a:t> </a:t>
            </a:r>
            <a:r>
              <a:rPr lang="en-US" altLang="zh-CN" sz="1700"/>
              <a:t>application</a:t>
            </a:r>
            <a:r>
              <a:rPr lang="zh-CN" altLang="en-US" sz="1700"/>
              <a:t> </a:t>
            </a:r>
            <a:r>
              <a:rPr lang="en-US" altLang="zh-CN" sz="1700"/>
              <a:t>performance(throughput/latency/CPU).</a:t>
            </a:r>
            <a:r>
              <a:rPr lang="zh-CN" altLang="en-US" sz="1700"/>
              <a:t> </a:t>
            </a:r>
            <a:r>
              <a:rPr lang="en-US" altLang="zh-CN" sz="1700"/>
              <a:t>More</a:t>
            </a:r>
            <a:r>
              <a:rPr lang="zh-CN" altLang="en-US" sz="1700"/>
              <a:t> </a:t>
            </a:r>
            <a:r>
              <a:rPr lang="en-US" altLang="zh-CN" sz="1700"/>
              <a:t>QoS</a:t>
            </a:r>
            <a:r>
              <a:rPr lang="zh-CN" altLang="en-US" sz="1700"/>
              <a:t> </a:t>
            </a:r>
            <a:r>
              <a:rPr lang="en-US" altLang="zh-CN" sz="1700"/>
              <a:t>settings</a:t>
            </a:r>
            <a:r>
              <a:rPr lang="zh-CN" altLang="en-US" sz="1700"/>
              <a:t> </a:t>
            </a:r>
            <a:r>
              <a:rPr lang="en-US" altLang="zh-CN" sz="1700"/>
              <a:t>could</a:t>
            </a:r>
            <a:r>
              <a:rPr lang="zh-CN" altLang="en-US" sz="1700"/>
              <a:t> </a:t>
            </a:r>
            <a:r>
              <a:rPr lang="en-US" altLang="zh-CN" sz="1700"/>
              <a:t>be</a:t>
            </a:r>
            <a:r>
              <a:rPr lang="zh-CN" altLang="en-US" sz="1700"/>
              <a:t> </a:t>
            </a:r>
            <a:r>
              <a:rPr lang="en-US" altLang="zh-CN" sz="1700"/>
              <a:t>found</a:t>
            </a:r>
            <a:r>
              <a:rPr lang="zh-CN" altLang="en-US" sz="1700"/>
              <a:t> </a:t>
            </a:r>
            <a:r>
              <a:rPr lang="en-US" altLang="zh-CN" sz="1700">
                <a:hlinkClick r:id="rId2"/>
              </a:rPr>
              <a:t>here</a:t>
            </a:r>
            <a:r>
              <a:rPr lang="en-US" altLang="zh-CN" sz="1700"/>
              <a:t>.</a:t>
            </a:r>
            <a:endParaRPr lang="en-US" sz="1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F7CCF-5139-3E47-B1C7-ED70CAC3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Quality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0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8561-96BB-314B-8B87-1078A2B2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Quantitative Comparison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DDD38-AEC8-B741-AE4D-8B9784EF9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6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FCC1-1F96-C741-BE2F-2E51CFF8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/>
              <a:t>Experiment</a:t>
            </a:r>
            <a:r>
              <a:rPr lang="zh-CN" altLang="en-US" sz="4800"/>
              <a:t> </a:t>
            </a:r>
            <a:r>
              <a:rPr lang="en-US" altLang="zh-CN" sz="4800"/>
              <a:t>Environment</a:t>
            </a:r>
            <a:endParaRPr lang="en-US" sz="48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1208A8-122E-1748-A7F7-573581321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068445"/>
              </p:ext>
            </p:extLst>
          </p:nvPr>
        </p:nvGraphicFramePr>
        <p:xfrm>
          <a:off x="609600" y="1218294"/>
          <a:ext cx="6320508" cy="453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127">
                  <a:extLst>
                    <a:ext uri="{9D8B030D-6E8A-4147-A177-3AD203B41FA5}">
                      <a16:colId xmlns:a16="http://schemas.microsoft.com/office/drawing/2014/main" val="568617307"/>
                    </a:ext>
                  </a:extLst>
                </a:gridCol>
                <a:gridCol w="2227129">
                  <a:extLst>
                    <a:ext uri="{9D8B030D-6E8A-4147-A177-3AD203B41FA5}">
                      <a16:colId xmlns:a16="http://schemas.microsoft.com/office/drawing/2014/main" val="2747070518"/>
                    </a:ext>
                  </a:extLst>
                </a:gridCol>
                <a:gridCol w="2513252">
                  <a:extLst>
                    <a:ext uri="{9D8B030D-6E8A-4147-A177-3AD203B41FA5}">
                      <a16:colId xmlns:a16="http://schemas.microsoft.com/office/drawing/2014/main" val="2523714644"/>
                    </a:ext>
                  </a:extLst>
                </a:gridCol>
              </a:tblGrid>
              <a:tr h="22363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Cluster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ARM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AMD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098910"/>
                  </a:ext>
                </a:extLst>
              </a:tr>
              <a:tr h="223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Scale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10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10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950250"/>
                  </a:ext>
                </a:extLst>
              </a:tr>
              <a:tr h="354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Node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Raspberry Pi 3</a:t>
                      </a:r>
                    </a:p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AMD64 VM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638415"/>
                  </a:ext>
                </a:extLst>
              </a:tr>
              <a:tr h="20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Architecture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Armv7</a:t>
                      </a:r>
                      <a:r>
                        <a:rPr lang="en-US" altLang="zh-CN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AMD64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014946"/>
                  </a:ext>
                </a:extLst>
              </a:tr>
              <a:tr h="20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CPU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1.2GHz, 4 Cores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(only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2.1GHz,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12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Cores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(only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807993"/>
                  </a:ext>
                </a:extLst>
              </a:tr>
              <a:tr h="20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Memory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1GB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32GB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224288"/>
                  </a:ext>
                </a:extLst>
              </a:tr>
              <a:tr h="354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OS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Raspbian 9, Linux</a:t>
                      </a:r>
                    </a:p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4.14.91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Ubuntu 16.04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388884"/>
                  </a:ext>
                </a:extLst>
              </a:tr>
              <a:tr h="354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GCC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Raspbian 4.7.3-11</a:t>
                      </a:r>
                    </a:p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+rpi1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Ubuntu1 16.04.11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669811"/>
                  </a:ext>
                </a:extLst>
              </a:tr>
              <a:tr h="2236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</a:t>
                      </a:r>
                      <a:r>
                        <a:rPr lang="zh-CN" alt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Star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Star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754205"/>
                  </a:ext>
                </a:extLst>
              </a:tr>
              <a:tr h="20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Bandwidth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100Mbps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1Gbps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2753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0E0146-E89B-5148-AE41-0F0743866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75368"/>
              </p:ext>
            </p:extLst>
          </p:nvPr>
        </p:nvGraphicFramePr>
        <p:xfrm>
          <a:off x="7121748" y="1340213"/>
          <a:ext cx="4196220" cy="4290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337">
                  <a:extLst>
                    <a:ext uri="{9D8B030D-6E8A-4147-A177-3AD203B41FA5}">
                      <a16:colId xmlns:a16="http://schemas.microsoft.com/office/drawing/2014/main" val="1386807314"/>
                    </a:ext>
                  </a:extLst>
                </a:gridCol>
                <a:gridCol w="1737143">
                  <a:extLst>
                    <a:ext uri="{9D8B030D-6E8A-4147-A177-3AD203B41FA5}">
                      <a16:colId xmlns:a16="http://schemas.microsoft.com/office/drawing/2014/main" val="3880785105"/>
                    </a:ext>
                  </a:extLst>
                </a:gridCol>
                <a:gridCol w="1398740">
                  <a:extLst>
                    <a:ext uri="{9D8B030D-6E8A-4147-A177-3AD203B41FA5}">
                      <a16:colId xmlns:a16="http://schemas.microsoft.com/office/drawing/2014/main" val="4116309228"/>
                    </a:ext>
                  </a:extLst>
                </a:gridCol>
              </a:tblGrid>
              <a:tr h="7507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Middleware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Version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Test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Tool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040617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RTI-DDS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effectLst/>
                        </a:rPr>
                        <a:t>RTI DDS </a:t>
                      </a:r>
                      <a:r>
                        <a:rPr lang="en-US" sz="1600" kern="1200" err="1">
                          <a:effectLst/>
                        </a:rPr>
                        <a:t>Connext</a:t>
                      </a:r>
                      <a:endParaRPr lang="en-US" sz="1600" kern="1200">
                        <a:effectLst/>
                      </a:endParaRPr>
                    </a:p>
                    <a:p>
                      <a:pPr algn="ctr"/>
                      <a:r>
                        <a:rPr lang="en-US" sz="1600" kern="1200">
                          <a:effectLst/>
                        </a:rPr>
                        <a:t>v6.0</a:t>
                      </a:r>
                      <a:endParaRPr 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err="1">
                          <a:effectLst/>
                        </a:rPr>
                        <a:t>RTIPerftest</a:t>
                      </a:r>
                      <a:r>
                        <a:rPr lang="en-US" sz="1600" kern="1200">
                          <a:effectLst/>
                        </a:rPr>
                        <a:t> v3.0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421212"/>
                  </a:ext>
                </a:extLst>
              </a:tr>
              <a:tr h="17160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MQTT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effectLst/>
                        </a:rPr>
                        <a:t>Eclipse</a:t>
                      </a:r>
                      <a:r>
                        <a:rPr lang="zh-CN" altLang="en-US" sz="1600" kern="1200">
                          <a:effectLst/>
                        </a:rPr>
                        <a:t> </a:t>
                      </a:r>
                      <a:r>
                        <a:rPr lang="en-US" sz="1600" kern="1200" err="1">
                          <a:effectLst/>
                        </a:rPr>
                        <a:t>Mosquitto</a:t>
                      </a:r>
                      <a:r>
                        <a:rPr lang="en-US" sz="1600" kern="1200">
                          <a:effectLst/>
                        </a:rPr>
                        <a:t> v3.1 </a:t>
                      </a:r>
                      <a:r>
                        <a:rPr lang="en-US" altLang="zh-CN" sz="1600" kern="1200">
                          <a:effectLst/>
                        </a:rPr>
                        <a:t>&amp;</a:t>
                      </a:r>
                      <a:endParaRPr lang="en-US" sz="1600" kern="1200">
                        <a:effectLst/>
                      </a:endParaRPr>
                    </a:p>
                    <a:p>
                      <a:pPr algn="ctr"/>
                      <a:r>
                        <a:rPr lang="en-US" sz="1600" kern="1200" err="1">
                          <a:effectLst/>
                        </a:rPr>
                        <a:t>Paho</a:t>
                      </a:r>
                      <a:r>
                        <a:rPr lang="en-US" sz="1600" kern="1200">
                          <a:effectLst/>
                        </a:rPr>
                        <a:t> MQTT C v3.1</a:t>
                      </a:r>
                      <a:endParaRPr 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effectLst/>
                        </a:rPr>
                        <a:t>Custom Software</a:t>
                      </a:r>
                      <a:endParaRPr lang="en-US" sz="16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58911"/>
                  </a:ext>
                </a:extLst>
              </a:tr>
              <a:tr h="7507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err="1"/>
                        <a:t>ZeroMQ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err="1">
                          <a:effectLst/>
                        </a:rPr>
                        <a:t>ZeroMQ</a:t>
                      </a:r>
                      <a:r>
                        <a:rPr lang="en-US" sz="1600" kern="1200">
                          <a:effectLst/>
                        </a:rPr>
                        <a:t> v4.2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Custom Software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1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29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B159-91BC-994F-83CC-45F38086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ARM</a:t>
            </a:r>
            <a:r>
              <a:rPr lang="zh-CN" altLang="en-US" dirty="0"/>
              <a:t> </a:t>
            </a:r>
            <a:r>
              <a:rPr lang="en-US" altLang="zh-CN" dirty="0"/>
              <a:t>Testbed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50E7A-B3EE-6B4E-894B-50157D80A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94300"/>
            <a:ext cx="5207163" cy="3905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328654-BEB4-3446-807B-1F616DE4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37" y="1594300"/>
            <a:ext cx="5207163" cy="39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8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96E4-0C29-7A48-B6F4-B477E3DA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experiment management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0D81F-7C06-9B45-8D63-9C5E4C72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35" y="1611936"/>
            <a:ext cx="5431986" cy="3910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9D0AF-D17A-144C-BC17-6C47955540B4}"/>
              </a:ext>
            </a:extLst>
          </p:cNvPr>
          <p:cNvSpPr txBox="1"/>
          <p:nvPr/>
        </p:nvSpPr>
        <p:spPr>
          <a:xfrm>
            <a:off x="6312608" y="1260734"/>
            <a:ext cx="5724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>
                <a:solidFill>
                  <a:schemeClr val="tx2"/>
                </a:solidFill>
              </a:rPr>
              <a:t>Manger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generates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experiment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profile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based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on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given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experiment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schedule;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>
                <a:solidFill>
                  <a:schemeClr val="tx2"/>
                </a:solidFill>
              </a:rPr>
              <a:t>Manager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launches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Pub/Sub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application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remotely;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>
                <a:solidFill>
                  <a:schemeClr val="tx2"/>
                </a:solidFill>
              </a:rPr>
              <a:t>Manager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starts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process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monitor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to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track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resource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utilization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of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running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pub/sub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process;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>
                <a:solidFill>
                  <a:schemeClr val="tx2"/>
                </a:solidFill>
              </a:rPr>
              <a:t>Pub/sub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application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starts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working,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and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Manager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periodically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check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experiment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status;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>
                <a:solidFill>
                  <a:schemeClr val="tx2"/>
                </a:solidFill>
              </a:rPr>
              <a:t>When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all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publishers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and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subscribers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are done,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Manager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copies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test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log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from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remote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host,</a:t>
            </a:r>
            <a:r>
              <a:rPr lang="zh-CN" altLang="en-US">
                <a:solidFill>
                  <a:schemeClr val="tx2"/>
                </a:solidFill>
              </a:rPr>
              <a:t>  </a:t>
            </a:r>
            <a:r>
              <a:rPr lang="en-US" altLang="zh-CN">
                <a:solidFill>
                  <a:schemeClr val="tx2"/>
                </a:solidFill>
              </a:rPr>
              <a:t>reorganize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working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directory,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and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process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experiment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results.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58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0728-4D93-2F4D-B981-995DC7AD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Throughput</a:t>
            </a:r>
            <a:r>
              <a:rPr lang="zh-CN" altLang="en-US"/>
              <a:t> </a:t>
            </a:r>
            <a:r>
              <a:rPr lang="en-US" altLang="zh-CN"/>
              <a:t>Test(1pub-1sub</a:t>
            </a:r>
            <a:r>
              <a:rPr lang="zh-CN" altLang="en-US"/>
              <a:t> </a:t>
            </a:r>
            <a:r>
              <a:rPr lang="en-US" altLang="zh-CN"/>
              <a:t>&amp;</a:t>
            </a:r>
            <a:r>
              <a:rPr lang="zh-CN" altLang="en-US"/>
              <a:t> </a:t>
            </a:r>
            <a:r>
              <a:rPr lang="en-US" altLang="zh-CN"/>
              <a:t>1pub-7sub)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A055A-1F71-0A4B-B324-185E0492C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06" y="976164"/>
            <a:ext cx="4261200" cy="5776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40D39E-A5C4-DC43-873C-2E302E3EFB81}"/>
              </a:ext>
            </a:extLst>
          </p:cNvPr>
          <p:cNvSpPr txBox="1"/>
          <p:nvPr/>
        </p:nvSpPr>
        <p:spPr>
          <a:xfrm>
            <a:off x="4961153" y="1202117"/>
            <a:ext cx="69754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</a:rPr>
              <a:t>Settings: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Scenarios: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1pub-1sub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&amp;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1pub-7sub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Publishing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rate: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unlimited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Bandwidth: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100Mbps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Execution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Time: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90s</a:t>
            </a:r>
          </a:p>
          <a:p>
            <a:endParaRPr lang="en-US" altLang="zh-CN" sz="1600" dirty="0">
              <a:solidFill>
                <a:schemeClr val="tx2"/>
              </a:solidFill>
            </a:endParaRPr>
          </a:p>
          <a:p>
            <a:r>
              <a:rPr lang="en-US" altLang="zh-CN" sz="1600" b="1" dirty="0">
                <a:solidFill>
                  <a:schemeClr val="tx2"/>
                </a:solidFill>
              </a:rPr>
              <a:t>Objective: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Compare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maximum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throughput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with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unlimited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 err="1">
                <a:solidFill>
                  <a:schemeClr val="tx2"/>
                </a:solidFill>
              </a:rPr>
              <a:t>pubRate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ARM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cluster.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altLang="zh-CN" sz="1600" b="1" dirty="0">
                <a:solidFill>
                  <a:schemeClr val="tx2"/>
                </a:solidFill>
              </a:rPr>
              <a:t>Observations: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1pub-1sub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ZMQ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has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higher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throughput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than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DDS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if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packet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smaller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than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1KB;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DDS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performs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more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reliably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than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ZMQ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and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MQTT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for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large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messages;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Throughput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of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MQTT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slows down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packet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size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increase;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1pub-7sub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he throughput is predictably cut down to 1/7th of the original bandwidth.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ZMQ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consistently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has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highest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throughput;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Similar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throughput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for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large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messages,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such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16KB~32KB.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AB087-AB95-644A-8C9B-88975601B6E9}"/>
              </a:ext>
            </a:extLst>
          </p:cNvPr>
          <p:cNvSpPr txBox="1"/>
          <p:nvPr/>
        </p:nvSpPr>
        <p:spPr>
          <a:xfrm>
            <a:off x="10145303" y="6475605"/>
            <a:ext cx="179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hlinkClick r:id="rId4"/>
              </a:rPr>
              <a:t>e</a:t>
            </a:r>
            <a:r>
              <a:rPr lang="en-US" sz="1200" i="1" dirty="0">
                <a:hlinkClick r:id="rId4"/>
              </a:rPr>
              <a:t>xperiment</a:t>
            </a:r>
            <a:r>
              <a:rPr lang="zh-CN" altLang="en-US" sz="1200" i="1" dirty="0">
                <a:hlinkClick r:id="rId4"/>
              </a:rPr>
              <a:t> </a:t>
            </a:r>
            <a:r>
              <a:rPr lang="en-US" altLang="zh-CN" sz="1200" i="1" dirty="0">
                <a:hlinkClick r:id="rId4"/>
              </a:rPr>
              <a:t>data</a:t>
            </a:r>
            <a:r>
              <a:rPr lang="zh-CN" altLang="en-US" sz="1200" i="1" dirty="0">
                <a:hlinkClick r:id="rId4"/>
              </a:rPr>
              <a:t> </a:t>
            </a:r>
            <a:r>
              <a:rPr lang="en-US" altLang="zh-CN" sz="1200" i="1" dirty="0">
                <a:hlinkClick r:id="rId4"/>
              </a:rPr>
              <a:t>entrance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67863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0728-4D93-2F4D-B981-995DC7AD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Throughput</a:t>
            </a:r>
            <a:r>
              <a:rPr lang="zh-CN" altLang="en-US"/>
              <a:t> </a:t>
            </a:r>
            <a:r>
              <a:rPr lang="en-US" altLang="zh-CN"/>
              <a:t>Test(3pub-1sub</a:t>
            </a:r>
            <a:r>
              <a:rPr lang="zh-CN" altLang="en-US"/>
              <a:t> </a:t>
            </a:r>
            <a:r>
              <a:rPr lang="en-US" altLang="zh-CN"/>
              <a:t>&amp;</a:t>
            </a:r>
            <a:r>
              <a:rPr lang="zh-CN" altLang="en-US"/>
              <a:t> </a:t>
            </a:r>
            <a:r>
              <a:rPr lang="en-US" altLang="zh-CN"/>
              <a:t>3pub-4sub)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0EB2E-2981-DC44-9AF3-B9EEDC37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984717"/>
            <a:ext cx="4261200" cy="577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40D39E-A5C4-DC43-873C-2E302E3EFB81}"/>
              </a:ext>
            </a:extLst>
          </p:cNvPr>
          <p:cNvSpPr txBox="1"/>
          <p:nvPr/>
        </p:nvSpPr>
        <p:spPr>
          <a:xfrm>
            <a:off x="4905632" y="1056780"/>
            <a:ext cx="700831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</a:rPr>
              <a:t>Settings: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Scenarios: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3pub-1sub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&amp;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3pub-4sub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Publishing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rate: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26.67Mbps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(for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avoiding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network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congestion)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Bandwidth: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100Mbps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Execution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Time: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90s</a:t>
            </a:r>
          </a:p>
          <a:p>
            <a:endParaRPr lang="en-US" altLang="zh-CN" b="1" dirty="0">
              <a:solidFill>
                <a:schemeClr val="tx2"/>
              </a:solidFill>
            </a:endParaRPr>
          </a:p>
          <a:p>
            <a:r>
              <a:rPr lang="en-US" altLang="zh-CN" sz="1600" b="1" dirty="0">
                <a:solidFill>
                  <a:schemeClr val="tx2"/>
                </a:solidFill>
              </a:rPr>
              <a:t>Observations: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3pub-1sub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he throughput </a:t>
            </a:r>
            <a:r>
              <a:rPr lang="en-US" altLang="zh-CN" sz="1600" dirty="0">
                <a:solidFill>
                  <a:schemeClr val="tx2"/>
                </a:solidFill>
              </a:rPr>
              <a:t>of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DDS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converges to 80Mbps as expected.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Comparing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1pub-1sub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case,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the throughput of both DDS and MQTT improves before </a:t>
            </a:r>
            <a:r>
              <a:rPr lang="en-US" altLang="zh-CN" sz="1600" dirty="0">
                <a:solidFill>
                  <a:schemeClr val="tx2"/>
                </a:solidFill>
              </a:rPr>
              <a:t>1KB,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means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performance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bottleneck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happened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publisher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side.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ZMQ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performance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significantly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limited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buffer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size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of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RECV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socket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subscriber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side; (note that this can be adjusted and mitigated. But was not tested.)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3pub-4sub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DDS throughput partially degrades and eventually grows to 75Mbps with the increase of payload</a:t>
            </a:r>
            <a:r>
              <a:rPr lang="en-US" altLang="zh-CN" sz="1600" dirty="0">
                <a:solidFill>
                  <a:schemeClr val="tx2"/>
                </a:solidFill>
              </a:rPr>
              <a:t>;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ZMQ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throughput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same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was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3pub-1sub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tests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for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same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reason;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MQTT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throughput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is dramatically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reduced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number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of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subscriber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increases,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means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MQTT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scalability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couples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with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number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of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subscribers. Further the variation increases at higher payload sizes</a:t>
            </a:r>
          </a:p>
        </p:txBody>
      </p:sp>
    </p:spTree>
    <p:extLst>
      <p:ext uri="{BB962C8B-B14F-4D97-AF65-F5344CB8AC3E}">
        <p14:creationId xmlns:p14="http://schemas.microsoft.com/office/powerpoint/2010/main" val="382699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0728-4D93-2F4D-B981-995DC7AD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Latency</a:t>
            </a:r>
            <a:r>
              <a:rPr lang="zh-CN" altLang="en-US"/>
              <a:t> </a:t>
            </a:r>
            <a:r>
              <a:rPr lang="en-US" altLang="zh-CN"/>
              <a:t>Test(1pub-1sub)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9A4FD-8F2A-664C-A99F-AA1AC2A5F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4" y="1321708"/>
            <a:ext cx="3498720" cy="4742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D21ECF-0315-2B40-9D99-A21F3343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664" y="1321708"/>
            <a:ext cx="3498720" cy="4742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DBBBC-0917-9B40-BD53-43D851F83E83}"/>
              </a:ext>
            </a:extLst>
          </p:cNvPr>
          <p:cNvSpPr txBox="1"/>
          <p:nvPr/>
        </p:nvSpPr>
        <p:spPr>
          <a:xfrm>
            <a:off x="7091384" y="948690"/>
            <a:ext cx="497118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</a:rPr>
              <a:t>Settings: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Scenarios: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1pub-1sub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Publishing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rate: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200~1000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samples/s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Message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size: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64B,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2KB,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16KB,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32KB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Bandwidth: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100Mbps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Execution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Time: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90s</a:t>
            </a:r>
          </a:p>
          <a:p>
            <a:endParaRPr lang="en-US" altLang="zh-CN" sz="1600" b="1" dirty="0">
              <a:solidFill>
                <a:schemeClr val="tx2"/>
              </a:solidFill>
            </a:endParaRPr>
          </a:p>
          <a:p>
            <a:pPr marL="0" lvl="1"/>
            <a:r>
              <a:rPr lang="en-US" altLang="zh-CN" sz="1400" b="1" dirty="0">
                <a:solidFill>
                  <a:schemeClr val="tx2"/>
                </a:solidFill>
              </a:rPr>
              <a:t>Objectives: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Compare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latency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of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periodic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data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stream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ARM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cluster;</a:t>
            </a:r>
          </a:p>
          <a:p>
            <a:pPr marL="0" lvl="1"/>
            <a:endParaRPr lang="en-US" altLang="zh-CN" sz="1400" dirty="0">
              <a:solidFill>
                <a:schemeClr val="tx2"/>
              </a:solidFill>
            </a:endParaRPr>
          </a:p>
          <a:p>
            <a:pPr marL="0" lvl="1"/>
            <a:r>
              <a:rPr lang="en-US" altLang="zh-CN" sz="1400" b="1" dirty="0">
                <a:solidFill>
                  <a:schemeClr val="tx2"/>
                </a:solidFill>
              </a:rPr>
              <a:t>Observations(90th</a:t>
            </a:r>
            <a:r>
              <a:rPr lang="zh-CN" altLang="en-US" sz="1400" b="1" dirty="0">
                <a:solidFill>
                  <a:schemeClr val="tx2"/>
                </a:solidFill>
              </a:rPr>
              <a:t> </a:t>
            </a:r>
            <a:r>
              <a:rPr lang="en-US" altLang="zh-CN" sz="1400" b="1" dirty="0">
                <a:solidFill>
                  <a:schemeClr val="tx2"/>
                </a:solidFill>
              </a:rPr>
              <a:t>percentile</a:t>
            </a:r>
            <a:r>
              <a:rPr lang="zh-CN" altLang="en-US" sz="1400" b="1" dirty="0">
                <a:solidFill>
                  <a:schemeClr val="tx2"/>
                </a:solidFill>
              </a:rPr>
              <a:t> </a:t>
            </a:r>
            <a:r>
              <a:rPr lang="en-US" altLang="zh-CN" sz="1400" b="1" dirty="0">
                <a:solidFill>
                  <a:schemeClr val="tx2"/>
                </a:solidFill>
              </a:rPr>
              <a:t>latency):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Small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Messages(64B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/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2KB):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MQTT latency is about two times higher than that of DDS and ZMQ</a:t>
            </a:r>
            <a:r>
              <a:rPr lang="en-US" altLang="zh-CN" sz="1400" dirty="0">
                <a:solidFill>
                  <a:schemeClr val="tx2"/>
                </a:solidFill>
              </a:rPr>
              <a:t>;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DDS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has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slightly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higher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latency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than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ZMQ;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en-US" sz="1400" dirty="0">
                <a:solidFill>
                  <a:schemeClr val="tx2"/>
                </a:solidFill>
              </a:rPr>
              <a:t> latency </a:t>
            </a:r>
            <a:r>
              <a:rPr lang="en-US" altLang="zh-CN" sz="1400" dirty="0">
                <a:solidFill>
                  <a:schemeClr val="tx2"/>
                </a:solidFill>
              </a:rPr>
              <a:t>remains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flat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as</a:t>
            </a:r>
            <a:r>
              <a:rPr lang="en-US" sz="1400" dirty="0">
                <a:solidFill>
                  <a:schemeClr val="tx2"/>
                </a:solidFill>
              </a:rPr>
              <a:t> the </a:t>
            </a:r>
            <a:r>
              <a:rPr lang="en-US" altLang="zh-CN" sz="1400" dirty="0" err="1">
                <a:solidFill>
                  <a:schemeClr val="tx2"/>
                </a:solidFill>
              </a:rPr>
              <a:t>pubRate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increases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tx2"/>
                </a:solidFill>
              </a:rPr>
              <a:t>because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reading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speed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of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subscriber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can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keep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up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with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sending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rate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of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publisher;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Large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Messages(16KB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/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32KB)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Latency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suddenly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increases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when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subscriber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is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overwhelmed;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MQTT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latency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remains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flat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all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 err="1">
                <a:solidFill>
                  <a:schemeClr val="tx2"/>
                </a:solidFill>
              </a:rPr>
              <a:t>pubRate</a:t>
            </a:r>
            <a:r>
              <a:rPr lang="en-US" altLang="zh-CN" sz="1400" dirty="0">
                <a:solidFill>
                  <a:schemeClr val="tx2"/>
                </a:solidFill>
              </a:rPr>
              <a:t>,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which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implies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broker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was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doing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congestion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control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publisher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was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blocked;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standard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deviation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of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ZMQ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is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much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larger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than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DDS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MQTT,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it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means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messages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were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piled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up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subscriber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side,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and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high water mark limit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was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reached.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54536-37F8-6549-B379-DDA186F48A69}"/>
              </a:ext>
            </a:extLst>
          </p:cNvPr>
          <p:cNvSpPr txBox="1"/>
          <p:nvPr/>
        </p:nvSpPr>
        <p:spPr>
          <a:xfrm>
            <a:off x="93944" y="6286952"/>
            <a:ext cx="179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hlinkClick r:id="rId4"/>
              </a:rPr>
              <a:t>e</a:t>
            </a:r>
            <a:r>
              <a:rPr lang="en-US" sz="1200" i="1" dirty="0">
                <a:hlinkClick r:id="rId4"/>
              </a:rPr>
              <a:t>xperiment</a:t>
            </a:r>
            <a:r>
              <a:rPr lang="zh-CN" altLang="en-US" sz="1200" i="1" dirty="0">
                <a:hlinkClick r:id="rId4"/>
              </a:rPr>
              <a:t> </a:t>
            </a:r>
            <a:r>
              <a:rPr lang="en-US" altLang="zh-CN" sz="1200" i="1" dirty="0">
                <a:hlinkClick r:id="rId4"/>
              </a:rPr>
              <a:t>data</a:t>
            </a:r>
            <a:r>
              <a:rPr lang="zh-CN" altLang="en-US" sz="1200" i="1" dirty="0">
                <a:hlinkClick r:id="rId4"/>
              </a:rPr>
              <a:t> </a:t>
            </a:r>
            <a:r>
              <a:rPr lang="en-US" altLang="zh-CN" sz="1200" i="1" dirty="0">
                <a:hlinkClick r:id="rId4"/>
              </a:rPr>
              <a:t>entrance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0638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0728-4D93-2F4D-B981-995DC7AD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DDS</a:t>
            </a:r>
            <a:r>
              <a:rPr lang="zh-CN" altLang="en-US" dirty="0"/>
              <a:t> </a:t>
            </a:r>
            <a:r>
              <a:rPr lang="en-US" altLang="zh-CN" dirty="0"/>
              <a:t>QOS</a:t>
            </a:r>
            <a:r>
              <a:rPr lang="zh-CN" altLang="en-US" dirty="0"/>
              <a:t> </a:t>
            </a:r>
            <a:r>
              <a:rPr lang="en-US" altLang="zh-CN" dirty="0"/>
              <a:t>Test(1pub-1sub)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AC190-9C34-364C-8980-A49B883E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" y="1252819"/>
            <a:ext cx="3968315" cy="2680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C1D69-CB46-2E46-BBCD-0E9202FE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25" y="1254460"/>
            <a:ext cx="3963454" cy="2677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98873-E600-1349-9FAB-41772C80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879" y="1252819"/>
            <a:ext cx="3968315" cy="2680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0D6540-1D6A-014B-88EC-4F2D984CBFC5}"/>
              </a:ext>
            </a:extLst>
          </p:cNvPr>
          <p:cNvSpPr txBox="1"/>
          <p:nvPr/>
        </p:nvSpPr>
        <p:spPr>
          <a:xfrm>
            <a:off x="4038425" y="4363804"/>
            <a:ext cx="8037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</a:rPr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throughput improves as packets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size increases and gradually converges to the maximum bandwidth.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</a:t>
            </a:r>
            <a:r>
              <a:rPr lang="en-US" altLang="zh-CN" sz="1600" dirty="0" err="1">
                <a:solidFill>
                  <a:schemeClr val="tx2"/>
                </a:solidFill>
              </a:rPr>
              <a:t>TurboMode</a:t>
            </a:r>
            <a:r>
              <a:rPr lang="en-US" sz="1600" dirty="0">
                <a:solidFill>
                  <a:schemeClr val="tx2"/>
                </a:solidFill>
              </a:rPr>
              <a:t> mode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improves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throughput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for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small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messages;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 err="1">
                <a:solidFill>
                  <a:schemeClr val="tx2"/>
                </a:solidFill>
              </a:rPr>
              <a:t>AutoThrottle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mode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cuts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down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throughput,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but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contributes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less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latency,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also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leads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higher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CPU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utilization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1CC45-9272-794E-A613-F2B2DF37D35E}"/>
              </a:ext>
            </a:extLst>
          </p:cNvPr>
          <p:cNvSpPr txBox="1"/>
          <p:nvPr/>
        </p:nvSpPr>
        <p:spPr>
          <a:xfrm>
            <a:off x="251554" y="3931638"/>
            <a:ext cx="378687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</a:rPr>
              <a:t>Settings:</a:t>
            </a:r>
            <a:r>
              <a:rPr lang="zh-CN" altLang="en-US" sz="1600" b="1" dirty="0">
                <a:solidFill>
                  <a:schemeClr val="tx2"/>
                </a:solidFill>
              </a:rPr>
              <a:t> </a:t>
            </a:r>
            <a:endParaRPr lang="en-US" altLang="zh-CN" sz="1600" b="1" dirty="0">
              <a:solidFill>
                <a:schemeClr val="tx2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Scenarios: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1pub-1sub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Publishing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rate: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unlimited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Bandwidth: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100Mbps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Testbed: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ARM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Execution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Time: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90s</a:t>
            </a:r>
          </a:p>
          <a:p>
            <a:endParaRPr lang="en-US" altLang="zh-CN" sz="1600" dirty="0">
              <a:solidFill>
                <a:schemeClr val="tx2"/>
              </a:solidFill>
            </a:endParaRPr>
          </a:p>
          <a:p>
            <a:r>
              <a:rPr lang="en-US" altLang="zh-CN" sz="1600" b="1" dirty="0">
                <a:solidFill>
                  <a:schemeClr val="tx2"/>
                </a:solidFill>
              </a:rPr>
              <a:t>Objective: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evaluate the effects of several QoS settings in DDS on application performance;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2C6E6-4D5F-C544-A658-056A4801C3D2}"/>
              </a:ext>
            </a:extLst>
          </p:cNvPr>
          <p:cNvSpPr txBox="1"/>
          <p:nvPr/>
        </p:nvSpPr>
        <p:spPr>
          <a:xfrm>
            <a:off x="10178870" y="4009222"/>
            <a:ext cx="179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hlinkClick r:id="rId5"/>
              </a:rPr>
              <a:t>e</a:t>
            </a:r>
            <a:r>
              <a:rPr lang="en-US" sz="1200" i="1" dirty="0">
                <a:hlinkClick r:id="rId5"/>
              </a:rPr>
              <a:t>xperiment</a:t>
            </a:r>
            <a:r>
              <a:rPr lang="zh-CN" altLang="en-US" sz="1200" i="1" dirty="0">
                <a:hlinkClick r:id="rId5"/>
              </a:rPr>
              <a:t> </a:t>
            </a:r>
            <a:r>
              <a:rPr lang="en-US" altLang="zh-CN" sz="1200" i="1" dirty="0">
                <a:hlinkClick r:id="rId5"/>
              </a:rPr>
              <a:t>data</a:t>
            </a:r>
            <a:r>
              <a:rPr lang="zh-CN" altLang="en-US" sz="1200" i="1" dirty="0">
                <a:hlinkClick r:id="rId5"/>
              </a:rPr>
              <a:t> </a:t>
            </a:r>
            <a:r>
              <a:rPr lang="en-US" altLang="zh-CN" sz="1200" i="1" dirty="0">
                <a:hlinkClick r:id="rId5"/>
              </a:rPr>
              <a:t>entrance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96793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0728-4D93-2F4D-B981-995DC7AD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DDS</a:t>
            </a:r>
            <a:r>
              <a:rPr lang="zh-CN" altLang="en-US" dirty="0"/>
              <a:t> </a:t>
            </a:r>
            <a:r>
              <a:rPr lang="en-US" altLang="zh-CN" dirty="0"/>
              <a:t>QOS</a:t>
            </a:r>
            <a:r>
              <a:rPr lang="zh-CN" altLang="en-US" dirty="0"/>
              <a:t> </a:t>
            </a:r>
            <a:r>
              <a:rPr lang="en-US" altLang="zh-CN" dirty="0"/>
              <a:t>Test(1pub-7sub)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835F5-948D-DC41-A877-DF7B01A6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5" y="1365004"/>
            <a:ext cx="3894794" cy="263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F389B-DBED-1B44-AFB1-17C30DBD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8" y="1365003"/>
            <a:ext cx="3894795" cy="2630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532386-28B9-BF49-B437-F9433D4A4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593" y="1365002"/>
            <a:ext cx="3894795" cy="2630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941545-46B7-9C40-B478-62FAA3788159}"/>
              </a:ext>
            </a:extLst>
          </p:cNvPr>
          <p:cNvSpPr txBox="1"/>
          <p:nvPr/>
        </p:nvSpPr>
        <p:spPr>
          <a:xfrm>
            <a:off x="254715" y="4373362"/>
            <a:ext cx="1160316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</a:rPr>
              <a:t>Observations:</a:t>
            </a:r>
          </a:p>
          <a:p>
            <a:pPr marL="285750" lvl="8" indent="-28575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Multicast effectively improves application performance</a:t>
            </a:r>
          </a:p>
          <a:p>
            <a:pPr marL="285750" lvl="8" indent="-28575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T</a:t>
            </a:r>
            <a:r>
              <a:rPr lang="en-US" sz="1600" dirty="0">
                <a:solidFill>
                  <a:schemeClr val="tx2"/>
                </a:solidFill>
              </a:rPr>
              <a:t>he throughput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of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Multicast</a:t>
            </a:r>
            <a:r>
              <a:rPr lang="en-US" sz="1600" dirty="0">
                <a:solidFill>
                  <a:schemeClr val="tx2"/>
                </a:solidFill>
              </a:rPr>
              <a:t> does not converge to the physical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bandwidth as payload increases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due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limitation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of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switch;</a:t>
            </a:r>
          </a:p>
          <a:p>
            <a:pPr marL="285750" lvl="8" indent="-28575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 err="1">
                <a:solidFill>
                  <a:schemeClr val="tx2"/>
                </a:solidFill>
              </a:rPr>
              <a:t>AutoThrottle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designed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reduce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latency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auto-adjusting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send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window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size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and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writing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rate. But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results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show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that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performs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not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good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expected;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/>
                </a:solidFill>
              </a:rPr>
              <a:t>The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 err="1">
                <a:solidFill>
                  <a:schemeClr val="tx2"/>
                </a:solidFill>
              </a:rPr>
              <a:t>TurboMode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improves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throughput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for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small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packets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because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of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its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internal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intelligent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batching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algorithm;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/>
                </a:solidFill>
              </a:rPr>
              <a:t>Latency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reduced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we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slow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down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the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heartbeat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frequency.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52F7F5-D413-0342-BCA6-A85ADD2ABA76}"/>
              </a:ext>
            </a:extLst>
          </p:cNvPr>
          <p:cNvSpPr txBox="1"/>
          <p:nvPr/>
        </p:nvSpPr>
        <p:spPr>
          <a:xfrm>
            <a:off x="10178870" y="4009222"/>
            <a:ext cx="179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hlinkClick r:id="rId5"/>
              </a:rPr>
              <a:t>e</a:t>
            </a:r>
            <a:r>
              <a:rPr lang="en-US" sz="1200" i="1" dirty="0">
                <a:hlinkClick r:id="rId5"/>
              </a:rPr>
              <a:t>xperiment</a:t>
            </a:r>
            <a:r>
              <a:rPr lang="zh-CN" altLang="en-US" sz="1200" i="1" dirty="0">
                <a:hlinkClick r:id="rId5"/>
              </a:rPr>
              <a:t> </a:t>
            </a:r>
            <a:r>
              <a:rPr lang="en-US" altLang="zh-CN" sz="1200" i="1" dirty="0">
                <a:hlinkClick r:id="rId6"/>
              </a:rPr>
              <a:t>data</a:t>
            </a:r>
            <a:r>
              <a:rPr lang="zh-CN" altLang="en-US" sz="1200" i="1" dirty="0">
                <a:hlinkClick r:id="rId5"/>
              </a:rPr>
              <a:t> </a:t>
            </a:r>
            <a:r>
              <a:rPr lang="en-US" altLang="zh-CN" sz="1200" i="1" dirty="0">
                <a:hlinkClick r:id="rId5"/>
              </a:rPr>
              <a:t>entrance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49727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BEB2-CF85-F049-90F9-EBD2549D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RoadMap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4A18A-C266-3842-B676-54AC3CC33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Motivation</a:t>
            </a:r>
          </a:p>
          <a:p>
            <a:r>
              <a:rPr lang="en-US" altLang="zh-CN"/>
              <a:t>Real-world</a:t>
            </a:r>
            <a:r>
              <a:rPr lang="zh-CN" altLang="en-US"/>
              <a:t> </a:t>
            </a:r>
            <a:r>
              <a:rPr lang="en-US" altLang="zh-CN"/>
              <a:t>Pub/Sub</a:t>
            </a:r>
            <a:r>
              <a:rPr lang="zh-CN" altLang="en-US"/>
              <a:t> </a:t>
            </a:r>
            <a:r>
              <a:rPr lang="en-US" altLang="zh-CN"/>
              <a:t>scenarios</a:t>
            </a:r>
          </a:p>
          <a:p>
            <a:r>
              <a:rPr lang="en-US" altLang="zh-CN"/>
              <a:t>Understand</a:t>
            </a:r>
            <a:r>
              <a:rPr lang="zh-CN" altLang="en-US"/>
              <a:t> </a:t>
            </a:r>
            <a:r>
              <a:rPr lang="en-US" altLang="zh-CN"/>
              <a:t>bottlenecks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message</a:t>
            </a:r>
            <a:r>
              <a:rPr lang="zh-CN" altLang="en-US"/>
              <a:t> </a:t>
            </a:r>
            <a:r>
              <a:rPr lang="en-US" altLang="zh-CN"/>
              <a:t>transmission</a:t>
            </a:r>
            <a:r>
              <a:rPr lang="zh-CN" altLang="en-US"/>
              <a:t> </a:t>
            </a:r>
            <a:r>
              <a:rPr lang="en-US" altLang="zh-CN"/>
              <a:t>process</a:t>
            </a:r>
          </a:p>
          <a:p>
            <a:r>
              <a:rPr lang="en-US"/>
              <a:t>Qualitative</a:t>
            </a:r>
            <a:r>
              <a:rPr lang="zh-CN" altLang="en-US"/>
              <a:t> </a:t>
            </a:r>
            <a:r>
              <a:rPr lang="en-US" altLang="zh-CN"/>
              <a:t>Comparison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DDS,</a:t>
            </a:r>
            <a:r>
              <a:rPr lang="zh-CN" altLang="en-US"/>
              <a:t> </a:t>
            </a:r>
            <a:r>
              <a:rPr lang="en-US" altLang="zh-CN"/>
              <a:t>MQTT,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ZMQ</a:t>
            </a:r>
          </a:p>
          <a:p>
            <a:r>
              <a:rPr lang="en-US" altLang="zh-CN"/>
              <a:t>QoS</a:t>
            </a:r>
            <a:r>
              <a:rPr lang="zh-CN" altLang="en-US"/>
              <a:t> </a:t>
            </a:r>
            <a:r>
              <a:rPr lang="en-US" altLang="zh-CN"/>
              <a:t>Policies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DDS,</a:t>
            </a:r>
            <a:r>
              <a:rPr lang="zh-CN" altLang="en-US"/>
              <a:t> </a:t>
            </a:r>
            <a:r>
              <a:rPr lang="en-US" altLang="zh-CN"/>
              <a:t>MQTT,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ZMQ</a:t>
            </a:r>
          </a:p>
          <a:p>
            <a:r>
              <a:rPr lang="en-US" altLang="zh-CN"/>
              <a:t>Quantitative Comparison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DDS,</a:t>
            </a:r>
            <a:r>
              <a:rPr lang="zh-CN" altLang="en-US"/>
              <a:t> </a:t>
            </a:r>
            <a:r>
              <a:rPr lang="en-US" altLang="zh-CN"/>
              <a:t>MQTT,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ZMQ</a:t>
            </a:r>
          </a:p>
          <a:p>
            <a:pPr lvl="1"/>
            <a:r>
              <a:rPr lang="en-US" altLang="zh-CN"/>
              <a:t>Experiment</a:t>
            </a:r>
            <a:r>
              <a:rPr lang="zh-CN" altLang="en-US"/>
              <a:t> </a:t>
            </a:r>
            <a:r>
              <a:rPr lang="en-US" altLang="zh-CN"/>
              <a:t>environment</a:t>
            </a:r>
          </a:p>
          <a:p>
            <a:pPr lvl="1"/>
            <a:r>
              <a:rPr lang="en-US" altLang="zh-CN"/>
              <a:t>Experiments</a:t>
            </a:r>
            <a:r>
              <a:rPr lang="zh-CN" altLang="en-US"/>
              <a:t> </a:t>
            </a:r>
            <a:r>
              <a:rPr lang="en-US" altLang="zh-CN"/>
              <a:t>results</a:t>
            </a:r>
          </a:p>
          <a:p>
            <a:r>
              <a:rPr lang="en-US" altLang="zh-CN"/>
              <a:t>Summary</a:t>
            </a:r>
          </a:p>
          <a:p>
            <a:r>
              <a:rPr lang="en-US" altLang="zh-CN"/>
              <a:t>Future</a:t>
            </a:r>
            <a:r>
              <a:rPr lang="zh-CN" altLang="en-US"/>
              <a:t> </a:t>
            </a:r>
            <a:r>
              <a:rPr lang="en-US" altLang="zh-CN"/>
              <a:t>Work</a:t>
            </a:r>
          </a:p>
          <a:p>
            <a:endParaRPr lang="en-US" altLang="zh-CN"/>
          </a:p>
          <a:p>
            <a:endParaRPr lang="en-US" altLang="zh-CN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99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0728-4D93-2F4D-B981-995DC7AD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Burst</a:t>
            </a:r>
            <a:r>
              <a:rPr lang="zh-CN" altLang="en-US"/>
              <a:t> </a:t>
            </a:r>
            <a:r>
              <a:rPr lang="en-US" altLang="zh-CN"/>
              <a:t>Sporadic</a:t>
            </a:r>
            <a:r>
              <a:rPr lang="zh-CN" altLang="en-US"/>
              <a:t> </a:t>
            </a:r>
            <a:r>
              <a:rPr lang="en-US" altLang="zh-CN"/>
              <a:t>dataflow</a:t>
            </a:r>
            <a:r>
              <a:rPr lang="zh-CN" altLang="en-US"/>
              <a:t> </a:t>
            </a:r>
            <a:r>
              <a:rPr lang="en-US" altLang="zh-CN"/>
              <a:t>Test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1A73E-D14F-C249-842C-5C900E8CA689}"/>
              </a:ext>
            </a:extLst>
          </p:cNvPr>
          <p:cNvSpPr txBox="1"/>
          <p:nvPr/>
        </p:nvSpPr>
        <p:spPr>
          <a:xfrm>
            <a:off x="6582232" y="927782"/>
            <a:ext cx="560976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</a:rPr>
              <a:t>Settings:</a:t>
            </a:r>
            <a:r>
              <a:rPr lang="zh-CN" altLang="en-US" sz="1600" b="1" dirty="0">
                <a:solidFill>
                  <a:schemeClr val="tx2"/>
                </a:solidFill>
              </a:rPr>
              <a:t> </a:t>
            </a:r>
            <a:endParaRPr lang="en-US" altLang="zh-CN" sz="16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Periodic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Dataflow(PDF):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Message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size: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64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~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32768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bytes(increases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powers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of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Scenario: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1pub-1sub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Publishing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Rate: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25Mbps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Testbed: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Execution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Time: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90s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Sporadic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Dataflow(SDF):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Message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size: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2MB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Scenario: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1pub-1sub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Publishing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Rate: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unlimited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Testbed: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Execution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Time: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10s</a:t>
            </a:r>
          </a:p>
          <a:p>
            <a:endParaRPr lang="en-US" altLang="zh-CN" sz="1600" b="1" dirty="0">
              <a:solidFill>
                <a:schemeClr val="tx2"/>
              </a:solidFill>
            </a:endParaRPr>
          </a:p>
          <a:p>
            <a:r>
              <a:rPr lang="en-US" altLang="zh-CN" sz="1600" b="1" dirty="0">
                <a:solidFill>
                  <a:schemeClr val="tx2"/>
                </a:solidFill>
              </a:rPr>
              <a:t>Objective: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Explore</a:t>
            </a:r>
            <a:r>
              <a:rPr lang="en-US" sz="1600" dirty="0">
                <a:solidFill>
                  <a:schemeClr val="tx2"/>
                </a:solidFill>
              </a:rPr>
              <a:t> the impact of burst MB-level sporadic data flow 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latency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of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periodic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data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flow</a:t>
            </a:r>
            <a:r>
              <a:rPr lang="en-US" sz="1600" dirty="0">
                <a:solidFill>
                  <a:schemeClr val="tx2"/>
                </a:solidFill>
              </a:rPr>
              <a:t>. </a:t>
            </a:r>
          </a:p>
          <a:p>
            <a:endParaRPr lang="en-US" altLang="zh-CN" sz="1600" b="1" dirty="0">
              <a:solidFill>
                <a:schemeClr val="tx2"/>
              </a:solidFill>
            </a:endParaRPr>
          </a:p>
          <a:p>
            <a:r>
              <a:rPr lang="en-US" altLang="zh-CN" sz="1600" b="1" dirty="0">
                <a:solidFill>
                  <a:schemeClr val="tx2"/>
                </a:solidFill>
              </a:rPr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latency </a:t>
            </a:r>
            <a:r>
              <a:rPr lang="en-US" altLang="zh-CN" sz="1600" dirty="0">
                <a:solidFill>
                  <a:schemeClr val="tx2"/>
                </a:solidFill>
              </a:rPr>
              <a:t>of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MQTT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has extremely higher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standard deviation than that of DDS and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MQTT, which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implies it is more sensitive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to the burst stream.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DDS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is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relatively better to handle </a:t>
            </a:r>
            <a:r>
              <a:rPr lang="en-US" altLang="zh-CN" sz="1600" dirty="0">
                <a:solidFill>
                  <a:schemeClr val="tx2"/>
                </a:solidFill>
              </a:rPr>
              <a:t>this</a:t>
            </a:r>
            <a:r>
              <a:rPr lang="en-US" sz="1600" dirty="0">
                <a:solidFill>
                  <a:schemeClr val="tx2"/>
                </a:solidFill>
              </a:rPr>
              <a:t> case than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ZMQ.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D29D11-B14D-0F45-A518-15813C6F0875}"/>
              </a:ext>
            </a:extLst>
          </p:cNvPr>
          <p:cNvGrpSpPr/>
          <p:nvPr/>
        </p:nvGrpSpPr>
        <p:grpSpPr>
          <a:xfrm>
            <a:off x="202017" y="1565597"/>
            <a:ext cx="6120881" cy="4582357"/>
            <a:chOff x="252121" y="1194509"/>
            <a:chExt cx="6120881" cy="45823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DE8C73-8DE3-2E4F-BFDA-48287B0EE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121" y="1194509"/>
              <a:ext cx="6120881" cy="415224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303415-E9E5-7542-97CD-DE7CDB17A6FB}"/>
                </a:ext>
              </a:extLst>
            </p:cNvPr>
            <p:cNvSpPr txBox="1"/>
            <p:nvPr/>
          </p:nvSpPr>
          <p:spPr>
            <a:xfrm>
              <a:off x="1032824" y="5438312"/>
              <a:ext cx="4559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/>
                <a:t>Latency(90</a:t>
              </a:r>
              <a:r>
                <a:rPr lang="en-US" altLang="zh-CN" sz="1600" baseline="30000"/>
                <a:t>th</a:t>
              </a:r>
              <a:r>
                <a:rPr lang="zh-CN" altLang="en-US" sz="1600"/>
                <a:t> </a:t>
              </a:r>
              <a:r>
                <a:rPr lang="en-US" altLang="zh-CN" sz="1600"/>
                <a:t>percentile)</a:t>
              </a:r>
              <a:r>
                <a:rPr lang="zh-CN" altLang="en-US" sz="1600"/>
                <a:t> </a:t>
              </a:r>
              <a:r>
                <a:rPr lang="en-US" altLang="zh-CN" sz="1600"/>
                <a:t>of</a:t>
              </a:r>
              <a:r>
                <a:rPr lang="zh-CN" altLang="en-US" sz="1600"/>
                <a:t> </a:t>
              </a:r>
              <a:r>
                <a:rPr lang="en-US" altLang="zh-CN" sz="1600"/>
                <a:t>the</a:t>
              </a:r>
              <a:r>
                <a:rPr lang="zh-CN" altLang="en-US" sz="1600"/>
                <a:t> </a:t>
              </a:r>
              <a:r>
                <a:rPr lang="en-US" altLang="zh-CN" sz="1600"/>
                <a:t>PDF</a:t>
              </a:r>
              <a:r>
                <a:rPr lang="zh-CN" altLang="en-US" sz="1600"/>
                <a:t> </a:t>
              </a:r>
              <a:r>
                <a:rPr lang="en-US" altLang="zh-CN" sz="1600"/>
                <a:t>application</a:t>
              </a:r>
              <a:endParaRPr lang="en-US" sz="16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6CCC63-41C8-4644-9135-DF11ECDA3F2E}"/>
              </a:ext>
            </a:extLst>
          </p:cNvPr>
          <p:cNvSpPr txBox="1"/>
          <p:nvPr/>
        </p:nvSpPr>
        <p:spPr>
          <a:xfrm>
            <a:off x="202017" y="6406205"/>
            <a:ext cx="179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hlinkClick r:id="rId3"/>
              </a:rPr>
              <a:t>e</a:t>
            </a:r>
            <a:r>
              <a:rPr lang="en-US" sz="1200" i="1" dirty="0">
                <a:hlinkClick r:id="rId3"/>
              </a:rPr>
              <a:t>xperiment</a:t>
            </a:r>
            <a:r>
              <a:rPr lang="zh-CN" altLang="en-US" sz="1200" i="1" dirty="0">
                <a:hlinkClick r:id="rId3"/>
              </a:rPr>
              <a:t> </a:t>
            </a:r>
            <a:r>
              <a:rPr lang="en-US" altLang="zh-CN" sz="1200" i="1" dirty="0">
                <a:hlinkClick r:id="rId4"/>
              </a:rPr>
              <a:t>data</a:t>
            </a:r>
            <a:r>
              <a:rPr lang="zh-CN" altLang="en-US" sz="1200" i="1" dirty="0">
                <a:hlinkClick r:id="rId5"/>
              </a:rPr>
              <a:t> </a:t>
            </a:r>
            <a:r>
              <a:rPr lang="en-US" altLang="zh-CN" sz="1200" i="1" dirty="0">
                <a:hlinkClick r:id="rId5"/>
              </a:rPr>
              <a:t>entrance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083755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0728-4D93-2F4D-B981-995DC7AD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(De)serialization</a:t>
            </a:r>
            <a:r>
              <a:rPr lang="zh-CN" altLang="en-US"/>
              <a:t> </a:t>
            </a:r>
            <a:r>
              <a:rPr lang="en-US" altLang="zh-CN"/>
              <a:t>Test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AAC8E-AA3E-6648-986F-AF24F99C1EFD}"/>
              </a:ext>
            </a:extLst>
          </p:cNvPr>
          <p:cNvSpPr txBox="1"/>
          <p:nvPr/>
        </p:nvSpPr>
        <p:spPr>
          <a:xfrm>
            <a:off x="7327726" y="1766170"/>
            <a:ext cx="40208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Setting: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/>
                </a:solidFill>
              </a:rPr>
              <a:t>Serialize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14KB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message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that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involves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multiple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data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types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on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the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AMD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cluster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for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1000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times.</a:t>
            </a:r>
          </a:p>
          <a:p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b="1" dirty="0">
                <a:solidFill>
                  <a:schemeClr val="tx2"/>
                </a:solidFill>
              </a:rPr>
              <a:t>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/>
                </a:solidFill>
              </a:rPr>
              <a:t>Compare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efficiency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of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several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common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used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(de)serialization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methods;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altLang="zh-CN" b="1" dirty="0">
                <a:solidFill>
                  <a:schemeClr val="tx2"/>
                </a:solidFill>
              </a:rPr>
              <a:t>Observation: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CDR has the best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performance,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followed by </a:t>
            </a:r>
            <a:r>
              <a:rPr lang="en-US" dirty="0" err="1">
                <a:solidFill>
                  <a:schemeClr val="tx2"/>
                </a:solidFill>
              </a:rPr>
              <a:t>Cap</a:t>
            </a:r>
            <a:r>
              <a:rPr lang="en-US" altLang="zh-CN" dirty="0" err="1">
                <a:solidFill>
                  <a:schemeClr val="tx2"/>
                </a:solidFill>
              </a:rPr>
              <a:t>’</a:t>
            </a:r>
            <a:r>
              <a:rPr lang="en-US" dirty="0" err="1">
                <a:solidFill>
                  <a:schemeClr val="tx2"/>
                </a:solidFill>
              </a:rPr>
              <a:t>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Proto, </a:t>
            </a:r>
            <a:r>
              <a:rPr lang="en-US" dirty="0" err="1">
                <a:solidFill>
                  <a:schemeClr val="tx2"/>
                </a:solidFill>
              </a:rPr>
              <a:t>Protobuffer</a:t>
            </a:r>
            <a:r>
              <a:rPr lang="en-US" dirty="0">
                <a:solidFill>
                  <a:schemeClr val="tx2"/>
                </a:solidFill>
              </a:rPr>
              <a:t>, and </a:t>
            </a:r>
            <a:r>
              <a:rPr lang="en-US" dirty="0" err="1">
                <a:solidFill>
                  <a:schemeClr val="tx2"/>
                </a:solidFill>
              </a:rPr>
              <a:t>MessagePack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D4E3F-735A-EE40-A4C5-60810B950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27" y="1653434"/>
            <a:ext cx="6618097" cy="4377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7C491B-AFB2-D84A-9D8F-28A495E01D85}"/>
              </a:ext>
            </a:extLst>
          </p:cNvPr>
          <p:cNvSpPr txBox="1"/>
          <p:nvPr/>
        </p:nvSpPr>
        <p:spPr>
          <a:xfrm>
            <a:off x="202017" y="6406205"/>
            <a:ext cx="179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hlinkClick r:id="rId4"/>
              </a:rPr>
              <a:t>e</a:t>
            </a:r>
            <a:r>
              <a:rPr lang="en-US" sz="1200" i="1" dirty="0">
                <a:hlinkClick r:id="rId4"/>
              </a:rPr>
              <a:t>xperiment</a:t>
            </a:r>
            <a:r>
              <a:rPr lang="zh-CN" altLang="en-US" sz="1200" i="1" dirty="0">
                <a:hlinkClick r:id="rId4"/>
              </a:rPr>
              <a:t> </a:t>
            </a:r>
            <a:r>
              <a:rPr lang="en-US" altLang="zh-CN" sz="1200" i="1" dirty="0">
                <a:hlinkClick r:id="rId5"/>
              </a:rPr>
              <a:t>data</a:t>
            </a:r>
            <a:r>
              <a:rPr lang="zh-CN" altLang="en-US" sz="1200" i="1" dirty="0">
                <a:hlinkClick r:id="rId6"/>
              </a:rPr>
              <a:t> </a:t>
            </a:r>
            <a:r>
              <a:rPr lang="en-US" altLang="zh-CN" sz="1200" i="1" dirty="0">
                <a:hlinkClick r:id="rId7"/>
              </a:rPr>
              <a:t>entrance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557899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13E9-EB57-B049-A959-6087DDAD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Test(</a:t>
            </a:r>
            <a:r>
              <a:rPr lang="en-US" altLang="zh-CN" dirty="0" err="1"/>
              <a:t>RPi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BBB)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13B21-5CB4-6E47-AF5A-13A018B9B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7" y="942944"/>
            <a:ext cx="4301548" cy="2880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F9A1E-4566-1746-9EF6-21B4A5918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37" y="3944375"/>
            <a:ext cx="4303145" cy="28818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24B2BF-54FE-D54C-BB53-83994CDA7707}"/>
              </a:ext>
            </a:extLst>
          </p:cNvPr>
          <p:cNvSpPr/>
          <p:nvPr/>
        </p:nvSpPr>
        <p:spPr>
          <a:xfrm>
            <a:off x="8994550" y="942943"/>
            <a:ext cx="31974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</a:rPr>
              <a:t>Settings: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Scenarios: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1pub-1sub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Publishing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rate: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unlimited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Bandwidth: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100Mbps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CPU: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1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core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was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used</a:t>
            </a:r>
          </a:p>
          <a:p>
            <a:pPr marL="0" lvl="1"/>
            <a:endParaRPr lang="en-US" altLang="zh-CN" sz="1600" dirty="0">
              <a:solidFill>
                <a:schemeClr val="tx2"/>
              </a:solidFill>
            </a:endParaRPr>
          </a:p>
          <a:p>
            <a:r>
              <a:rPr lang="en-US" altLang="zh-CN" sz="1600" b="1" dirty="0">
                <a:solidFill>
                  <a:schemeClr val="tx2"/>
                </a:solidFill>
              </a:rPr>
              <a:t>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Evaluate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impact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of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platform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hardware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to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application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throughput.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2"/>
              </a:solidFill>
            </a:endParaRPr>
          </a:p>
          <a:p>
            <a:r>
              <a:rPr lang="en-US" altLang="zh-CN" sz="1600" b="1" dirty="0">
                <a:solidFill>
                  <a:schemeClr val="tx2"/>
                </a:solidFill>
              </a:rPr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DDS,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throughput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of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application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has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similar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trend,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application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relatively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poor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performance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BBB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cluster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due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to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limitation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of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CPU;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In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ZMQ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experiment,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application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has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higher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throughput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BBB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cluster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when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message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size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is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smaller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than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256B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because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CPU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clock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speed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of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router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in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BBB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cluster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is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faster;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endParaRPr lang="en-US" altLang="zh-CN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</a:rPr>
              <a:t>As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keep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increase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payload,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publisher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CPU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becomes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the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primary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bottleneck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again.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736AB7F-21F4-D244-99F0-F5081BD54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74462"/>
              </p:ext>
            </p:extLst>
          </p:nvPr>
        </p:nvGraphicFramePr>
        <p:xfrm>
          <a:off x="4682246" y="3944374"/>
          <a:ext cx="4312302" cy="2755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434">
                  <a:extLst>
                    <a:ext uri="{9D8B030D-6E8A-4147-A177-3AD203B41FA5}">
                      <a16:colId xmlns:a16="http://schemas.microsoft.com/office/drawing/2014/main" val="2475052368"/>
                    </a:ext>
                  </a:extLst>
                </a:gridCol>
                <a:gridCol w="1437434">
                  <a:extLst>
                    <a:ext uri="{9D8B030D-6E8A-4147-A177-3AD203B41FA5}">
                      <a16:colId xmlns:a16="http://schemas.microsoft.com/office/drawing/2014/main" val="663893841"/>
                    </a:ext>
                  </a:extLst>
                </a:gridCol>
                <a:gridCol w="1437434">
                  <a:extLst>
                    <a:ext uri="{9D8B030D-6E8A-4147-A177-3AD203B41FA5}">
                      <a16:colId xmlns:a16="http://schemas.microsoft.com/office/drawing/2014/main" val="3422690033"/>
                    </a:ext>
                  </a:extLst>
                </a:gridCol>
              </a:tblGrid>
              <a:tr h="4563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Hardware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Raspberry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Pi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Cluster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342900" rtl="0" eaLnBrk="1" latinLnBrk="0" hangingPunct="1"/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BeagleBone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Blacks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80936"/>
                  </a:ext>
                </a:extLst>
              </a:tr>
              <a:tr h="273834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CPU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1.2GHz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Cores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1GHz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Cores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170849"/>
                  </a:ext>
                </a:extLst>
              </a:tr>
              <a:tr h="273834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1GB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512MB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93171"/>
                  </a:ext>
                </a:extLst>
              </a:tr>
              <a:tr h="743412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Bandwidth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&lt;100Mbps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&lt;100Mbps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322089"/>
                  </a:ext>
                </a:extLst>
              </a:tr>
              <a:tr h="100405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Router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MikroTik</a:t>
                      </a:r>
                      <a:r>
                        <a:rPr lang="en-US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CCR1036-12G-4S 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 10/100/1000 Ethernet ports LAN Ports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1.2GHz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Microtik</a:t>
                      </a:r>
                      <a:r>
                        <a:rPr lang="zh-CN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Router</a:t>
                      </a:r>
                      <a:r>
                        <a:rPr lang="zh-CN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oard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five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1Gbps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ports/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five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100mbps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ports,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 G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br>
                        <a:rPr lang="en-US" sz="1200" dirty="0"/>
                      </a:b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4661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5AF5FFCF-AF7D-F34E-BCA8-BC88A7BCC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85" y="942943"/>
            <a:ext cx="4301548" cy="2880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84E27-811E-DF43-9592-E2628DFBFD04}"/>
              </a:ext>
            </a:extLst>
          </p:cNvPr>
          <p:cNvSpPr txBox="1"/>
          <p:nvPr/>
        </p:nvSpPr>
        <p:spPr>
          <a:xfrm>
            <a:off x="10400676" y="6498861"/>
            <a:ext cx="179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hlinkClick r:id="rId5"/>
              </a:rPr>
              <a:t>e</a:t>
            </a:r>
            <a:r>
              <a:rPr lang="en-US" sz="1200" i="1" dirty="0">
                <a:hlinkClick r:id="rId5"/>
              </a:rPr>
              <a:t>xperiment</a:t>
            </a:r>
            <a:r>
              <a:rPr lang="zh-CN" altLang="en-US" sz="1200" i="1" dirty="0">
                <a:hlinkClick r:id="rId5"/>
              </a:rPr>
              <a:t> </a:t>
            </a:r>
            <a:r>
              <a:rPr lang="en-US" altLang="zh-CN" sz="1200" i="1" dirty="0">
                <a:hlinkClick r:id="rId6"/>
              </a:rPr>
              <a:t>data</a:t>
            </a:r>
            <a:r>
              <a:rPr lang="zh-CN" altLang="en-US" sz="1200" i="1" dirty="0">
                <a:hlinkClick r:id="rId7"/>
              </a:rPr>
              <a:t> </a:t>
            </a:r>
            <a:r>
              <a:rPr lang="en-US" altLang="zh-CN" sz="1200" i="1" dirty="0">
                <a:hlinkClick r:id="rId8"/>
              </a:rPr>
              <a:t>entrance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810503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F17AF6-48C0-B643-B5DE-C2B25776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Summary(1/2)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090DD9-2570-3A48-9B21-7936736ED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097385"/>
              </p:ext>
            </p:extLst>
          </p:nvPr>
        </p:nvGraphicFramePr>
        <p:xfrm>
          <a:off x="114654" y="984210"/>
          <a:ext cx="11998411" cy="5841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78">
                  <a:extLst>
                    <a:ext uri="{9D8B030D-6E8A-4147-A177-3AD203B41FA5}">
                      <a16:colId xmlns:a16="http://schemas.microsoft.com/office/drawing/2014/main" val="2871605115"/>
                    </a:ext>
                  </a:extLst>
                </a:gridCol>
                <a:gridCol w="5214588">
                  <a:extLst>
                    <a:ext uri="{9D8B030D-6E8A-4147-A177-3AD203B41FA5}">
                      <a16:colId xmlns:a16="http://schemas.microsoft.com/office/drawing/2014/main" val="345143526"/>
                    </a:ext>
                  </a:extLst>
                </a:gridCol>
                <a:gridCol w="3708199">
                  <a:extLst>
                    <a:ext uri="{9D8B030D-6E8A-4147-A177-3AD203B41FA5}">
                      <a16:colId xmlns:a16="http://schemas.microsoft.com/office/drawing/2014/main" val="1673632360"/>
                    </a:ext>
                  </a:extLst>
                </a:gridCol>
                <a:gridCol w="2286046">
                  <a:extLst>
                    <a:ext uri="{9D8B030D-6E8A-4147-A177-3AD203B41FA5}">
                      <a16:colId xmlns:a16="http://schemas.microsoft.com/office/drawing/2014/main" val="3248048984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l"/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>
                          <a:latin typeface="+mn-lt"/>
                        </a:rPr>
                        <a:t>Big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Burst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Stream(Throughput)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>
                          <a:latin typeface="+mn-lt"/>
                        </a:rPr>
                        <a:t>Low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Traffic(latency)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>
                          <a:latin typeface="+mn-lt"/>
                        </a:rPr>
                        <a:t>Burst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Sporadic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Stream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Interference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456821"/>
                  </a:ext>
                </a:extLst>
              </a:tr>
              <a:tr h="1399597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300">
                          <a:latin typeface="+mn-lt"/>
                        </a:rPr>
                        <a:t>DDS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The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Highest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throughput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for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medium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and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large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messages;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Lower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for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small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messages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compared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with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ZMQ;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Enable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Multicast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improve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throughput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for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multi-subscriber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cases;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Enable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 err="1">
                          <a:solidFill>
                            <a:schemeClr val="tx1"/>
                          </a:solidFill>
                          <a:latin typeface="+mn-lt"/>
                        </a:rPr>
                        <a:t>TurboMode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achieve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throughput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for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single-subscriber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+mn-lt"/>
                        </a:rPr>
                        <a:t>case;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>
                          <a:latin typeface="+mn-lt"/>
                        </a:rPr>
                        <a:t>If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subscriber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and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network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can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keep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up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with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sending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rate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of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publisher(effected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 err="1">
                          <a:latin typeface="+mn-lt"/>
                        </a:rPr>
                        <a:t>pubRate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and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payload),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latency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higher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than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ZMQ,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but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much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lower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than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MQTT.</a:t>
                      </a:r>
                      <a:endParaRPr lang="en-US" altLang="zh-CN" sz="13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>
                          <a:latin typeface="+mn-lt"/>
                        </a:rPr>
                        <a:t>No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influence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to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front-end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application,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benefits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from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its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domain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isolation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mechanism;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013664"/>
                  </a:ext>
                </a:extLst>
              </a:tr>
              <a:tr h="6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00">
                          <a:latin typeface="+mn-lt"/>
                        </a:rPr>
                        <a:t>Optimization: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300">
                          <a:latin typeface="+mn-lt"/>
                        </a:rPr>
                        <a:t>1.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Typically,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 err="1">
                          <a:latin typeface="+mn-lt"/>
                        </a:rPr>
                        <a:t>pubRate</a:t>
                      </a:r>
                      <a:r>
                        <a:rPr lang="en-US" altLang="zh-CN" sz="1300">
                          <a:latin typeface="+mn-lt"/>
                        </a:rPr>
                        <a:t>,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 err="1">
                          <a:latin typeface="+mn-lt"/>
                        </a:rPr>
                        <a:t>dataLen</a:t>
                      </a:r>
                      <a:r>
                        <a:rPr lang="en-US" altLang="zh-CN" sz="1300">
                          <a:latin typeface="+mn-lt"/>
                        </a:rPr>
                        <a:t>,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and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 err="1">
                          <a:latin typeface="+mn-lt"/>
                        </a:rPr>
                        <a:t>sendQueue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size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determine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throughput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together,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it’s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really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necessary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to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create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dynamic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mechanism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to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auto-profile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their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value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for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real-time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data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stream.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76996"/>
                  </a:ext>
                </a:extLst>
              </a:tr>
              <a:tr h="645968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300">
                          <a:latin typeface="+mn-lt"/>
                        </a:rPr>
                        <a:t>MQTT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>
                          <a:latin typeface="+mn-lt"/>
                        </a:rPr>
                        <a:t>The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lowest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throughput;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>
                          <a:latin typeface="+mn-lt"/>
                        </a:rPr>
                        <a:t>Broker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main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bottleneck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of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throughput;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 dirty="0">
                          <a:latin typeface="+mn-lt"/>
                        </a:rPr>
                        <a:t>Latency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is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2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times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higher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than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DDS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and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MQTT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for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low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traffic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environment.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>
                          <a:latin typeface="+mn-lt"/>
                        </a:rPr>
                        <a:t>Significantly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affects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latency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if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two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streams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go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through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one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broker.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41992"/>
                  </a:ext>
                </a:extLst>
              </a:tr>
              <a:tr h="6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00">
                          <a:latin typeface="+mn-lt"/>
                        </a:rPr>
                        <a:t>Optimization: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endParaRPr lang="en-US" altLang="zh-CN" sz="1300">
                        <a:latin typeface="+mn-lt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>
                          <a:latin typeface="+mn-lt"/>
                        </a:rPr>
                        <a:t>Create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distributed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broker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cluster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to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discard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bottleneck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of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centralized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broker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and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improve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scalability;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>
                          <a:latin typeface="+mn-lt"/>
                        </a:rPr>
                        <a:t>Consider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MQTT/UDP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to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address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higher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throughput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for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1-n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case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if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reliability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not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main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concern;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740831"/>
                  </a:ext>
                </a:extLst>
              </a:tr>
              <a:tr h="1211189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300">
                          <a:latin typeface="+mn-lt"/>
                        </a:rPr>
                        <a:t>ZMQ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altLang="zh-CN" sz="1300">
                          <a:latin typeface="+mn-lt"/>
                        </a:rPr>
                        <a:t>The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highest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throughput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for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small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messages;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altLang="zh-CN" sz="1300">
                          <a:latin typeface="+mn-lt"/>
                        </a:rPr>
                        <a:t>Throughput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limited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send/</a:t>
                      </a:r>
                      <a:r>
                        <a:rPr lang="en-US" altLang="zh-CN" sz="1300" err="1">
                          <a:latin typeface="+mn-lt"/>
                        </a:rPr>
                        <a:t>recv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buffer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size(HWM),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tradeoff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between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memory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utilization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&amp;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application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throughput.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altLang="zh-CN" sz="1300">
                          <a:latin typeface="+mn-lt"/>
                        </a:rPr>
                        <a:t>For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large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messages,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throughput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influenced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TCP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congestion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control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and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flow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control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mechanisms.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>
                          <a:latin typeface="+mn-lt"/>
                        </a:rPr>
                        <a:t>The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lowest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latency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when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subscriber/network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not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overwhelmed.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300">
                          <a:latin typeface="+mn-lt"/>
                        </a:rPr>
                        <a:t>Latency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is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also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significantly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affects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by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HWM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since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too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many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resends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lead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to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high</a:t>
                      </a:r>
                      <a:r>
                        <a:rPr lang="zh-CN" altLang="en-US" sz="1300">
                          <a:latin typeface="+mn-lt"/>
                        </a:rPr>
                        <a:t> </a:t>
                      </a:r>
                      <a:r>
                        <a:rPr lang="en-US" altLang="zh-CN" sz="1300">
                          <a:latin typeface="+mn-lt"/>
                        </a:rPr>
                        <a:t>latency.</a:t>
                      </a:r>
                      <a:endParaRPr lang="en-US" sz="13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00" dirty="0">
                          <a:latin typeface="+mn-lt"/>
                        </a:rPr>
                        <a:t>No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influence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due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to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its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point-to-point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connection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nature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770001"/>
                  </a:ext>
                </a:extLst>
              </a:tr>
              <a:tr h="6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300" dirty="0">
                          <a:latin typeface="+mn-lt"/>
                        </a:rPr>
                        <a:t>Optimization: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altLang="zh-CN" sz="1300" dirty="0">
                          <a:latin typeface="+mn-lt"/>
                        </a:rPr>
                        <a:t>Consider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to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enlarge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socket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buffer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size(HWM)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for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non-resource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constrained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machines;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altLang="zh-CN" sz="1300" dirty="0">
                          <a:latin typeface="+mn-lt"/>
                        </a:rPr>
                        <a:t>Use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PGM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protocol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to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deliver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messages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rather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than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TCP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for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multi-subscriber</a:t>
                      </a:r>
                      <a:r>
                        <a:rPr lang="zh-CN" altLang="en-US" sz="1300" dirty="0">
                          <a:latin typeface="+mn-lt"/>
                        </a:rPr>
                        <a:t> </a:t>
                      </a:r>
                      <a:r>
                        <a:rPr lang="en-US" altLang="zh-CN" sz="1300" dirty="0">
                          <a:latin typeface="+mn-lt"/>
                        </a:rPr>
                        <a:t>case.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775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88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F17AF6-48C0-B643-B5DE-C2B25776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Summary(2/2)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090DD9-2570-3A48-9B21-7936736ED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46657"/>
              </p:ext>
            </p:extLst>
          </p:nvPr>
        </p:nvGraphicFramePr>
        <p:xfrm>
          <a:off x="308964" y="1119874"/>
          <a:ext cx="11454669" cy="268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221">
                  <a:extLst>
                    <a:ext uri="{9D8B030D-6E8A-4147-A177-3AD203B41FA5}">
                      <a16:colId xmlns:a16="http://schemas.microsoft.com/office/drawing/2014/main" val="2871605115"/>
                    </a:ext>
                  </a:extLst>
                </a:gridCol>
                <a:gridCol w="6150034">
                  <a:extLst>
                    <a:ext uri="{9D8B030D-6E8A-4147-A177-3AD203B41FA5}">
                      <a16:colId xmlns:a16="http://schemas.microsoft.com/office/drawing/2014/main" val="345143526"/>
                    </a:ext>
                  </a:extLst>
                </a:gridCol>
                <a:gridCol w="4373414">
                  <a:extLst>
                    <a:ext uri="{9D8B030D-6E8A-4147-A177-3AD203B41FA5}">
                      <a16:colId xmlns:a16="http://schemas.microsoft.com/office/drawing/2014/main" val="1673632360"/>
                    </a:ext>
                  </a:extLst>
                </a:gridCol>
              </a:tblGrid>
              <a:tr h="457560">
                <a:tc>
                  <a:txBody>
                    <a:bodyPr/>
                    <a:lstStyle/>
                    <a:p>
                      <a:pPr algn="l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>
                          <a:latin typeface="+mn-lt"/>
                        </a:rPr>
                        <a:t>DDS</a:t>
                      </a:r>
                      <a:r>
                        <a:rPr lang="zh-CN" altLang="en-US" sz="1400">
                          <a:latin typeface="+mn-lt"/>
                        </a:rPr>
                        <a:t> </a:t>
                      </a:r>
                      <a:r>
                        <a:rPr lang="en-US" altLang="zh-CN" sz="1400">
                          <a:latin typeface="+mn-lt"/>
                        </a:rPr>
                        <a:t>QoS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>
                          <a:latin typeface="+mn-lt"/>
                        </a:rPr>
                        <a:t>Serialization</a:t>
                      </a:r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456821"/>
                  </a:ext>
                </a:extLst>
              </a:tr>
              <a:tr h="1399597">
                <a:tc>
                  <a:txBody>
                    <a:bodyPr/>
                    <a:lstStyle/>
                    <a:p>
                      <a:pPr algn="l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Enable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Multicast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improve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throughput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for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multi-subscriber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cases;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Enable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 err="1">
                          <a:solidFill>
                            <a:schemeClr val="tx1"/>
                          </a:solidFill>
                          <a:latin typeface="+mn-lt"/>
                        </a:rPr>
                        <a:t>TurboMode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achieve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throughput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for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small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messages;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Reduce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the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heartbeat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frequency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decrease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latency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in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low-bandwidth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but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heave-traffic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environment.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CDR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is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the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default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serialization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method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and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it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has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the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lowest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time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cost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compared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with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 err="1">
                          <a:solidFill>
                            <a:schemeClr val="tx1"/>
                          </a:solidFill>
                          <a:latin typeface="+mn-lt"/>
                        </a:rPr>
                        <a:t>MessagePack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 err="1">
                          <a:solidFill>
                            <a:schemeClr val="tx1"/>
                          </a:solidFill>
                          <a:latin typeface="+mn-lt"/>
                        </a:rPr>
                        <a:t>Protobuf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and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 err="1">
                          <a:solidFill>
                            <a:schemeClr val="tx1"/>
                          </a:solidFill>
                          <a:latin typeface="+mn-lt"/>
                        </a:rPr>
                        <a:t>Capnproto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;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Suggest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using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 err="1">
                          <a:solidFill>
                            <a:schemeClr val="tx1"/>
                          </a:solidFill>
                          <a:latin typeface="+mn-lt"/>
                        </a:rPr>
                        <a:t>Cap’n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Proto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do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message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(de)serialization,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since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its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learning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difficulty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is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much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lower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than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that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of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CDR.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CN" sz="1400" b="0" err="1">
                          <a:solidFill>
                            <a:schemeClr val="tx1"/>
                          </a:solidFill>
                          <a:latin typeface="+mn-lt"/>
                        </a:rPr>
                        <a:t>Cap’n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 Proto is very efficient and the packet serialized by </a:t>
                      </a:r>
                      <a:r>
                        <a:rPr lang="en-US" altLang="zh-CN" sz="1400" b="0" err="1">
                          <a:solidFill>
                            <a:schemeClr val="tx1"/>
                          </a:solidFill>
                          <a:latin typeface="+mn-lt"/>
                        </a:rPr>
                        <a:t>Cap’n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n-lt"/>
                        </a:rPr>
                        <a:t> Proto is smaller than others, because it does not have encoding/decoding step, also its packing process allows getting rid of all zero bytes.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0136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37B97AB-ABDB-954C-9E58-D59C88A0A8C2}"/>
              </a:ext>
            </a:extLst>
          </p:cNvPr>
          <p:cNvSpPr txBox="1"/>
          <p:nvPr/>
        </p:nvSpPr>
        <p:spPr>
          <a:xfrm>
            <a:off x="308964" y="3941805"/>
            <a:ext cx="11454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Note: </a:t>
            </a:r>
            <a:r>
              <a:rPr lang="en-US" altLang="zh-CN" dirty="0">
                <a:solidFill>
                  <a:schemeClr val="tx2"/>
                </a:solidFill>
              </a:rPr>
              <a:t>the above conclusions are all from our experimental observation or personal experience. The evaluation results may vary with different test configurations, experimental environments, and measurement methods.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</a:rPr>
              <a:t>Source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code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and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experiment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data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of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this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project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could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be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found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  <a:hlinkClick r:id="rId3"/>
              </a:rPr>
              <a:t>here</a:t>
            </a:r>
            <a:r>
              <a:rPr lang="en-US" altLang="zh-CN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8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9074-09E7-9847-BCD9-47980CC1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Future</a:t>
            </a:r>
            <a:r>
              <a:rPr lang="zh-CN" altLang="en-US"/>
              <a:t> </a:t>
            </a:r>
            <a:r>
              <a:rPr lang="en-US" altLang="zh-CN"/>
              <a:t>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DA04-A54C-D741-BBCA-9362B717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9889" y="1141439"/>
            <a:ext cx="3594674" cy="4525963"/>
          </a:xfrm>
        </p:spPr>
        <p:txBody>
          <a:bodyPr>
            <a:normAutofit/>
          </a:bodyPr>
          <a:lstStyle/>
          <a:p>
            <a:r>
              <a:rPr lang="en-US" altLang="zh-CN" sz="1600" dirty="0"/>
              <a:t>Quantitively analyze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altLang="zh-CN" sz="1600" dirty="0"/>
              <a:t>bottlenecks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other</a:t>
            </a:r>
            <a:r>
              <a:rPr lang="zh-CN" altLang="en-US" sz="1600" dirty="0"/>
              <a:t> </a:t>
            </a:r>
            <a:r>
              <a:rPr lang="en-US" altLang="zh-CN" sz="1600" dirty="0"/>
              <a:t>layers;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600" dirty="0"/>
              <a:t>Develop an intelligent QoS self-adaptive system based on machine learning methods that allows publishers and subscribers to auto-adjust QoS settings to achieve the desired performance.</a:t>
            </a:r>
          </a:p>
          <a:p>
            <a:r>
              <a:rPr lang="en-US" altLang="zh-CN" sz="1600" dirty="0"/>
              <a:t>Develop a highly-extensible performance evaluation system that integrates multiple middleware as a single CLI benchmarking application.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FA96A-8347-F145-8E5F-ABF81D38F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327354"/>
            <a:ext cx="7646354" cy="40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0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29B3DE-ADDB-CD41-AF6F-394674A0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Motivation(1/2)</a:t>
            </a:r>
            <a:endParaRPr lang="en-US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1D7FD59B-84ED-2A4D-AA6C-02B458FB8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72" y="1441786"/>
            <a:ext cx="5506316" cy="40507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/>
              <a:t>Natures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messaging</a:t>
            </a:r>
            <a:r>
              <a:rPr lang="zh-CN" altLang="en-US"/>
              <a:t> </a:t>
            </a:r>
            <a:r>
              <a:rPr lang="en-US" altLang="zh-CN"/>
              <a:t>service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IoT</a:t>
            </a:r>
            <a:r>
              <a:rPr lang="zh-CN" altLang="en-US"/>
              <a:t> </a:t>
            </a:r>
            <a:r>
              <a:rPr lang="en-US" altLang="zh-CN"/>
              <a:t>systems: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High</a:t>
            </a:r>
            <a:r>
              <a:rPr lang="zh-CN" altLang="en-US"/>
              <a:t> </a:t>
            </a:r>
            <a:r>
              <a:rPr lang="en-US" altLang="zh-CN"/>
              <a:t>reliability;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Support</a:t>
            </a:r>
            <a:r>
              <a:rPr lang="zh-CN" altLang="en-US"/>
              <a:t> </a:t>
            </a:r>
            <a:r>
              <a:rPr lang="en-US" altLang="zh-CN"/>
              <a:t>U</a:t>
            </a:r>
            <a:r>
              <a:rPr lang="en-US"/>
              <a:t>ser-concurrency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(a)</a:t>
            </a:r>
            <a:r>
              <a:rPr lang="en-US"/>
              <a:t>synchronou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en-US" altLang="zh-CN"/>
              <a:t>communication;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Loose</a:t>
            </a:r>
            <a:r>
              <a:rPr lang="zh-CN" altLang="en-US"/>
              <a:t> </a:t>
            </a:r>
            <a:r>
              <a:rPr lang="en-US" altLang="zh-CN"/>
              <a:t>coupling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node;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High</a:t>
            </a:r>
            <a:r>
              <a:rPr lang="zh-CN" altLang="en-US"/>
              <a:t> </a:t>
            </a:r>
            <a:r>
              <a:rPr lang="en-US" altLang="zh-CN"/>
              <a:t>scalability;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Overload</a:t>
            </a:r>
            <a:r>
              <a:rPr lang="zh-CN" altLang="en-US"/>
              <a:t> </a:t>
            </a:r>
            <a:r>
              <a:rPr lang="en-US" altLang="zh-CN"/>
              <a:t>protection;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Message</a:t>
            </a:r>
            <a:r>
              <a:rPr lang="zh-CN" altLang="en-US"/>
              <a:t> </a:t>
            </a:r>
            <a:r>
              <a:rPr lang="en-US" altLang="zh-CN"/>
              <a:t>buffering;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Stream</a:t>
            </a:r>
            <a:r>
              <a:rPr lang="zh-CN" altLang="en-US"/>
              <a:t> </a:t>
            </a:r>
            <a:r>
              <a:rPr lang="en-US" altLang="zh-CN"/>
              <a:t>processing.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6E01E-97BB-9E44-95DA-A13EA4C5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53994"/>
            <a:ext cx="2639264" cy="1484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2E257-2CD1-FC42-BB13-3CD17FF0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98" y="1441786"/>
            <a:ext cx="2417821" cy="181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F1AF4-188E-AA40-8135-32F85D5CF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608" y="3693656"/>
            <a:ext cx="2716144" cy="15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5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29B3DE-ADDB-CD41-AF6F-394674A0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Motivation(2/2)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C66CE3-737D-B940-8290-157EBFEE2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30" y="1203518"/>
            <a:ext cx="5343882" cy="4573955"/>
          </a:xfrm>
        </p:spPr>
        <p:txBody>
          <a:bodyPr>
            <a:noAutofit/>
          </a:bodyPr>
          <a:lstStyle/>
          <a:p>
            <a:r>
              <a:rPr lang="en-US" altLang="zh-CN"/>
              <a:t>Nodes</a:t>
            </a:r>
            <a:r>
              <a:rPr lang="zh-CN" altLang="en-US"/>
              <a:t> </a:t>
            </a:r>
            <a:r>
              <a:rPr lang="en-US" altLang="zh-CN"/>
              <a:t>Communication</a:t>
            </a:r>
            <a:r>
              <a:rPr lang="zh-CN" altLang="en-US"/>
              <a:t> </a:t>
            </a:r>
            <a:r>
              <a:rPr lang="en-US" altLang="zh-CN"/>
              <a:t>Patterns:</a:t>
            </a:r>
          </a:p>
          <a:p>
            <a:pPr lvl="1"/>
            <a:r>
              <a:rPr lang="en-US"/>
              <a:t>Synchronous and asynchronous </a:t>
            </a:r>
            <a:r>
              <a:rPr lang="en-US" altLang="zh-CN"/>
              <a:t>P2P</a:t>
            </a:r>
            <a:r>
              <a:rPr lang="zh-CN" altLang="en-US"/>
              <a:t> </a:t>
            </a:r>
            <a:r>
              <a:rPr lang="en-US"/>
              <a:t>communication</a:t>
            </a:r>
          </a:p>
          <a:p>
            <a:pPr lvl="1"/>
            <a:r>
              <a:rPr lang="en-US"/>
              <a:t>Anonymous publish/subscribe (pub/sub)</a:t>
            </a:r>
          </a:p>
          <a:p>
            <a:pPr marL="342900" lvl="1" indent="0">
              <a:buNone/>
            </a:pPr>
            <a:endParaRPr lang="en-US" altLang="zh-CN"/>
          </a:p>
          <a:p>
            <a:r>
              <a:rPr lang="en-US" altLang="zh-CN"/>
              <a:t>Middleware</a:t>
            </a:r>
            <a:r>
              <a:rPr lang="zh-CN" altLang="en-US"/>
              <a:t> </a:t>
            </a:r>
            <a:r>
              <a:rPr lang="en-US" altLang="zh-CN"/>
              <a:t>Implementations tested:</a:t>
            </a:r>
          </a:p>
          <a:p>
            <a:pPr lvl="1"/>
            <a:r>
              <a:rPr lang="en-US" altLang="zh-CN" err="1"/>
              <a:t>ZeroMQ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DDS,</a:t>
            </a:r>
            <a:r>
              <a:rPr lang="zh-CN" altLang="en-US"/>
              <a:t> </a:t>
            </a:r>
            <a:r>
              <a:rPr lang="en-US" altLang="zh-CN"/>
              <a:t>MQTT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57E49A-86AD-D84C-8E28-F1394AA102E1}"/>
              </a:ext>
            </a:extLst>
          </p:cNvPr>
          <p:cNvGrpSpPr/>
          <p:nvPr/>
        </p:nvGrpSpPr>
        <p:grpSpPr>
          <a:xfrm>
            <a:off x="7589096" y="3671779"/>
            <a:ext cx="3755363" cy="1790319"/>
            <a:chOff x="7589096" y="4381881"/>
            <a:chExt cx="3755363" cy="17903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B80944-7ADD-1A43-97E6-7C11AD53A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83637" y="4587505"/>
              <a:ext cx="1160822" cy="362566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21E582-A558-4A42-AFB1-A906EA8D660E}"/>
                </a:ext>
              </a:extLst>
            </p:cNvPr>
            <p:cNvGrpSpPr/>
            <p:nvPr/>
          </p:nvGrpSpPr>
          <p:grpSpPr>
            <a:xfrm>
              <a:off x="9161412" y="4381881"/>
              <a:ext cx="885066" cy="1790319"/>
              <a:chOff x="9161412" y="4381881"/>
              <a:chExt cx="885066" cy="1790319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7BE2573-43D5-7646-9801-E4A9532C1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1412" y="5287134"/>
                <a:ext cx="885066" cy="88506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142CF66-20CA-2A42-B7B0-585FC5F98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5594" y="4381881"/>
                <a:ext cx="796702" cy="677728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ADBA598-2EC2-A149-8BE8-9085E89F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9096" y="5640540"/>
              <a:ext cx="1160962" cy="43235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E32652C-3334-8041-8938-61006A81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96735" y="4381881"/>
              <a:ext cx="753323" cy="76567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D9B140-4683-F54C-A693-4FB579733073}"/>
              </a:ext>
            </a:extLst>
          </p:cNvPr>
          <p:cNvSpPr txBox="1"/>
          <p:nvPr/>
        </p:nvSpPr>
        <p:spPr>
          <a:xfrm>
            <a:off x="6333819" y="1607560"/>
            <a:ext cx="501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2"/>
                </a:solidFill>
              </a:rPr>
              <a:t>Challenge:</a:t>
            </a:r>
            <a:r>
              <a:rPr lang="zh-CN" altLang="en-US" sz="2400">
                <a:solidFill>
                  <a:schemeClr val="accent2"/>
                </a:solidFill>
              </a:rPr>
              <a:t>  </a:t>
            </a:r>
            <a:r>
              <a:rPr lang="en-US" altLang="zh-CN" sz="2400">
                <a:solidFill>
                  <a:schemeClr val="accent2"/>
                </a:solidFill>
              </a:rPr>
              <a:t>how</a:t>
            </a:r>
            <a:r>
              <a:rPr lang="zh-CN" altLang="en-US" sz="2400">
                <a:solidFill>
                  <a:schemeClr val="accent2"/>
                </a:solidFill>
              </a:rPr>
              <a:t> </a:t>
            </a:r>
            <a:r>
              <a:rPr lang="en-US" altLang="zh-CN" sz="2400">
                <a:solidFill>
                  <a:schemeClr val="accent2"/>
                </a:solidFill>
              </a:rPr>
              <a:t>to</a:t>
            </a:r>
            <a:r>
              <a:rPr lang="zh-CN" altLang="en-US" sz="2400">
                <a:solidFill>
                  <a:schemeClr val="accent2"/>
                </a:solidFill>
              </a:rPr>
              <a:t> </a:t>
            </a:r>
            <a:r>
              <a:rPr lang="en-US" altLang="zh-CN" sz="2400">
                <a:solidFill>
                  <a:schemeClr val="accent2"/>
                </a:solidFill>
              </a:rPr>
              <a:t>select</a:t>
            </a:r>
            <a:r>
              <a:rPr lang="zh-CN" altLang="en-US" sz="2400">
                <a:solidFill>
                  <a:schemeClr val="accent2"/>
                </a:solidFill>
              </a:rPr>
              <a:t> </a:t>
            </a:r>
            <a:r>
              <a:rPr lang="en-US" altLang="zh-CN" sz="2400">
                <a:solidFill>
                  <a:schemeClr val="accent2"/>
                </a:solidFill>
              </a:rPr>
              <a:t>the</a:t>
            </a:r>
            <a:r>
              <a:rPr lang="zh-CN" altLang="en-US" sz="2400">
                <a:solidFill>
                  <a:schemeClr val="accent2"/>
                </a:solidFill>
              </a:rPr>
              <a:t> </a:t>
            </a:r>
            <a:r>
              <a:rPr lang="en-US" altLang="zh-CN" sz="2400">
                <a:solidFill>
                  <a:schemeClr val="accent2"/>
                </a:solidFill>
              </a:rPr>
              <a:t>most</a:t>
            </a:r>
            <a:r>
              <a:rPr lang="zh-CN" altLang="en-US" sz="2400">
                <a:solidFill>
                  <a:schemeClr val="accent2"/>
                </a:solidFill>
              </a:rPr>
              <a:t> </a:t>
            </a:r>
            <a:r>
              <a:rPr lang="en-US" altLang="zh-CN" sz="2400">
                <a:solidFill>
                  <a:schemeClr val="accent2"/>
                </a:solidFill>
              </a:rPr>
              <a:t>appropriate</a:t>
            </a:r>
            <a:r>
              <a:rPr lang="zh-CN" altLang="en-US" sz="2400">
                <a:solidFill>
                  <a:schemeClr val="accent2"/>
                </a:solidFill>
              </a:rPr>
              <a:t> </a:t>
            </a:r>
            <a:r>
              <a:rPr lang="en-US" altLang="zh-CN" sz="2400">
                <a:solidFill>
                  <a:schemeClr val="accent2"/>
                </a:solidFill>
              </a:rPr>
              <a:t>middleware</a:t>
            </a:r>
            <a:r>
              <a:rPr lang="zh-CN" altLang="en-US" sz="2400">
                <a:solidFill>
                  <a:schemeClr val="accent2"/>
                </a:solidFill>
              </a:rPr>
              <a:t> </a:t>
            </a:r>
            <a:r>
              <a:rPr lang="en-US" altLang="zh-CN" sz="2400">
                <a:solidFill>
                  <a:schemeClr val="accent2"/>
                </a:solidFill>
              </a:rPr>
              <a:t>for</a:t>
            </a:r>
            <a:r>
              <a:rPr lang="zh-CN" altLang="en-US" sz="2400">
                <a:solidFill>
                  <a:schemeClr val="accent2"/>
                </a:solidFill>
              </a:rPr>
              <a:t> </a:t>
            </a:r>
            <a:r>
              <a:rPr lang="en-US" altLang="zh-CN" sz="2400">
                <a:solidFill>
                  <a:schemeClr val="accent2"/>
                </a:solidFill>
              </a:rPr>
              <a:t>given</a:t>
            </a:r>
            <a:r>
              <a:rPr lang="zh-CN" altLang="en-US" sz="2400">
                <a:solidFill>
                  <a:schemeClr val="accent2"/>
                </a:solidFill>
              </a:rPr>
              <a:t> </a:t>
            </a:r>
            <a:r>
              <a:rPr lang="en-US" altLang="zh-CN" sz="2400">
                <a:solidFill>
                  <a:schemeClr val="accent2"/>
                </a:solidFill>
              </a:rPr>
              <a:t>scenario?</a:t>
            </a:r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66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29B3DE-ADDB-CD41-AF6F-394674A0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Real-world</a:t>
            </a:r>
            <a:r>
              <a:rPr lang="zh-CN" altLang="en-US"/>
              <a:t> </a:t>
            </a:r>
            <a:r>
              <a:rPr lang="en-US" altLang="zh-CN"/>
              <a:t>Pub/Sub</a:t>
            </a:r>
            <a:r>
              <a:rPr lang="zh-CN" altLang="en-US"/>
              <a:t> </a:t>
            </a:r>
            <a:r>
              <a:rPr lang="en-US" altLang="zh-CN"/>
              <a:t>Environment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C66CE3-737D-B940-8290-157EBFEE2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68" y="1051567"/>
            <a:ext cx="5578725" cy="4780822"/>
          </a:xfrm>
        </p:spPr>
        <p:txBody>
          <a:bodyPr>
            <a:noAutofit/>
          </a:bodyPr>
          <a:lstStyle/>
          <a:p>
            <a:r>
              <a:rPr lang="en-US" altLang="zh-CN" sz="2000"/>
              <a:t>Data</a:t>
            </a:r>
            <a:r>
              <a:rPr lang="zh-CN" altLang="en-US" sz="2000"/>
              <a:t> </a:t>
            </a:r>
            <a:r>
              <a:rPr lang="en-US" altLang="zh-CN" sz="2000"/>
              <a:t>streams:</a:t>
            </a:r>
          </a:p>
          <a:p>
            <a:pPr lvl="1"/>
            <a:r>
              <a:rPr lang="en-US" altLang="zh-CN" sz="2000"/>
              <a:t>Burst</a:t>
            </a:r>
            <a:r>
              <a:rPr lang="zh-CN" altLang="en-US" sz="2000"/>
              <a:t> </a:t>
            </a:r>
            <a:r>
              <a:rPr lang="en-US" altLang="zh-CN" sz="2000"/>
              <a:t>stream</a:t>
            </a:r>
            <a:r>
              <a:rPr lang="zh-CN" altLang="en-US" sz="2000"/>
              <a:t> </a:t>
            </a:r>
            <a:r>
              <a:rPr lang="en-US" altLang="zh-CN" sz="2000"/>
              <a:t>/</a:t>
            </a:r>
            <a:r>
              <a:rPr lang="zh-CN" altLang="en-US" sz="2000"/>
              <a:t> </a:t>
            </a:r>
            <a:r>
              <a:rPr lang="en-US" altLang="zh-CN" sz="2000"/>
              <a:t>Heavy</a:t>
            </a:r>
            <a:r>
              <a:rPr lang="zh-CN" altLang="en-US" sz="2000"/>
              <a:t> </a:t>
            </a:r>
            <a:r>
              <a:rPr lang="en-US" altLang="zh-CN" sz="2000"/>
              <a:t>traffic</a:t>
            </a:r>
          </a:p>
          <a:p>
            <a:pPr lvl="1"/>
            <a:r>
              <a:rPr lang="en-US" altLang="zh-CN" sz="2000"/>
              <a:t>Periodic</a:t>
            </a:r>
            <a:r>
              <a:rPr lang="zh-CN" altLang="en-US" sz="2000"/>
              <a:t> </a:t>
            </a:r>
            <a:r>
              <a:rPr lang="en-US" altLang="zh-CN" sz="2000"/>
              <a:t>stream</a:t>
            </a:r>
            <a:r>
              <a:rPr lang="zh-CN" altLang="en-US" sz="2000"/>
              <a:t> </a:t>
            </a:r>
            <a:r>
              <a:rPr lang="en-US" altLang="zh-CN" sz="2000"/>
              <a:t>/</a:t>
            </a:r>
            <a:r>
              <a:rPr lang="zh-CN" altLang="en-US" sz="2000"/>
              <a:t> </a:t>
            </a:r>
            <a:r>
              <a:rPr lang="en-US" altLang="zh-CN" sz="2000"/>
              <a:t>Low</a:t>
            </a:r>
            <a:r>
              <a:rPr lang="zh-CN" altLang="en-US" sz="2000"/>
              <a:t> </a:t>
            </a:r>
            <a:r>
              <a:rPr lang="en-US" altLang="zh-CN" sz="2000"/>
              <a:t>Traffic</a:t>
            </a:r>
          </a:p>
          <a:p>
            <a:pPr lvl="1"/>
            <a:r>
              <a:rPr lang="en-US" altLang="zh-CN" sz="2000"/>
              <a:t>Burst</a:t>
            </a:r>
            <a:r>
              <a:rPr lang="zh-CN" altLang="en-US" sz="2000"/>
              <a:t> </a:t>
            </a:r>
            <a:r>
              <a:rPr lang="en-US" altLang="zh-CN" sz="2000"/>
              <a:t>sporadic</a:t>
            </a:r>
            <a:r>
              <a:rPr lang="zh-CN" altLang="en-US" sz="2000"/>
              <a:t> </a:t>
            </a:r>
            <a:r>
              <a:rPr lang="en-US" altLang="zh-CN" sz="2000"/>
              <a:t>data</a:t>
            </a:r>
            <a:r>
              <a:rPr lang="zh-CN" altLang="en-US" sz="2000"/>
              <a:t> </a:t>
            </a:r>
            <a:r>
              <a:rPr lang="en-US" altLang="zh-CN" sz="2000"/>
              <a:t>flow</a:t>
            </a:r>
          </a:p>
          <a:p>
            <a:r>
              <a:rPr lang="en-US" altLang="zh-CN" sz="2000"/>
              <a:t>Pub/Sub</a:t>
            </a:r>
            <a:r>
              <a:rPr lang="zh-CN" altLang="en-US" sz="2000"/>
              <a:t> </a:t>
            </a:r>
            <a:r>
              <a:rPr lang="en-US" altLang="zh-CN" sz="2000"/>
              <a:t>variations:</a:t>
            </a:r>
          </a:p>
          <a:p>
            <a:pPr lvl="1"/>
            <a:r>
              <a:rPr lang="en-US" altLang="zh-CN" sz="2000"/>
              <a:t>1-1,</a:t>
            </a:r>
            <a:r>
              <a:rPr lang="zh-CN" altLang="en-US" sz="2000"/>
              <a:t> </a:t>
            </a:r>
            <a:r>
              <a:rPr lang="en-US" altLang="zh-CN" sz="2000"/>
              <a:t>1-n,</a:t>
            </a:r>
            <a:r>
              <a:rPr lang="zh-CN" altLang="en-US" sz="2000"/>
              <a:t> </a:t>
            </a:r>
            <a:r>
              <a:rPr lang="en-US" altLang="zh-CN" sz="2000"/>
              <a:t>n-1,</a:t>
            </a:r>
            <a:r>
              <a:rPr lang="zh-CN" altLang="en-US" sz="2000"/>
              <a:t> </a:t>
            </a:r>
            <a:r>
              <a:rPr lang="en-US" altLang="zh-CN" sz="2000"/>
              <a:t>n-n</a:t>
            </a:r>
          </a:p>
          <a:p>
            <a:r>
              <a:rPr lang="en-US" altLang="zh-CN" sz="2000"/>
              <a:t>Node</a:t>
            </a:r>
            <a:r>
              <a:rPr lang="zh-CN" altLang="en-US" sz="2000"/>
              <a:t> </a:t>
            </a:r>
            <a:r>
              <a:rPr lang="en-US" altLang="zh-CN" sz="2000"/>
              <a:t>types:</a:t>
            </a:r>
          </a:p>
          <a:p>
            <a:pPr lvl="1"/>
            <a:r>
              <a:rPr lang="en-US" altLang="zh-CN" sz="2000"/>
              <a:t>Resource-limited</a:t>
            </a:r>
            <a:r>
              <a:rPr lang="zh-CN" altLang="en-US" sz="2000"/>
              <a:t> </a:t>
            </a:r>
            <a:r>
              <a:rPr lang="en-US" altLang="zh-CN" sz="2000"/>
              <a:t>edge</a:t>
            </a:r>
            <a:r>
              <a:rPr lang="zh-CN" altLang="en-US" sz="2000"/>
              <a:t> </a:t>
            </a:r>
            <a:r>
              <a:rPr lang="en-US" altLang="zh-CN" sz="2000"/>
              <a:t>nodes</a:t>
            </a:r>
          </a:p>
          <a:p>
            <a:pPr lvl="1"/>
            <a:r>
              <a:rPr lang="en-US" altLang="zh-CN" sz="2000"/>
              <a:t>Cloud</a:t>
            </a:r>
            <a:r>
              <a:rPr lang="zh-CN" altLang="en-US" sz="2000"/>
              <a:t> </a:t>
            </a:r>
            <a:r>
              <a:rPr lang="en-US" altLang="zh-CN" sz="2000"/>
              <a:t>&amp;</a:t>
            </a:r>
            <a:r>
              <a:rPr lang="zh-CN" altLang="en-US" sz="2000"/>
              <a:t> </a:t>
            </a:r>
            <a:r>
              <a:rPr lang="en-US" altLang="zh-CN" sz="2000"/>
              <a:t>Fog</a:t>
            </a:r>
            <a:r>
              <a:rPr lang="zh-CN" altLang="en-US" sz="2000"/>
              <a:t> </a:t>
            </a:r>
            <a:r>
              <a:rPr lang="en-US" altLang="zh-CN" sz="2000"/>
              <a:t>nodes</a:t>
            </a:r>
            <a:r>
              <a:rPr lang="zh-CN" altLang="en-US" sz="2000"/>
              <a:t> </a:t>
            </a:r>
            <a:endParaRPr lang="en-US" altLang="zh-CN" sz="2000"/>
          </a:p>
          <a:p>
            <a:r>
              <a:rPr lang="en-US" altLang="zh-CN" sz="2000"/>
              <a:t>Message</a:t>
            </a:r>
            <a:r>
              <a:rPr lang="zh-CN" altLang="en-US" sz="2000"/>
              <a:t> </a:t>
            </a:r>
            <a:r>
              <a:rPr lang="en-US" altLang="zh-CN" sz="2000"/>
              <a:t>Size:</a:t>
            </a:r>
          </a:p>
          <a:p>
            <a:pPr lvl="1"/>
            <a:r>
              <a:rPr lang="en-US" altLang="zh-CN" sz="2000"/>
              <a:t>Large,</a:t>
            </a:r>
            <a:r>
              <a:rPr lang="zh-CN" altLang="en-US" sz="2000"/>
              <a:t> </a:t>
            </a:r>
            <a:r>
              <a:rPr lang="en-US" altLang="zh-CN" sz="2000"/>
              <a:t>medium,</a:t>
            </a:r>
            <a:r>
              <a:rPr lang="zh-CN" altLang="en-US" sz="2000"/>
              <a:t> </a:t>
            </a:r>
            <a:r>
              <a:rPr lang="en-US" altLang="zh-CN" sz="2000"/>
              <a:t>small</a:t>
            </a:r>
          </a:p>
          <a:p>
            <a:r>
              <a:rPr lang="en-US" altLang="zh-CN" sz="2000"/>
              <a:t>Network</a:t>
            </a:r>
            <a:r>
              <a:rPr lang="zh-CN" altLang="en-US" sz="2000"/>
              <a:t> </a:t>
            </a:r>
            <a:r>
              <a:rPr lang="en-US" altLang="zh-CN" sz="2000"/>
              <a:t>Bandwidth:</a:t>
            </a:r>
          </a:p>
          <a:p>
            <a:pPr lvl="1"/>
            <a:r>
              <a:rPr lang="en-US" altLang="zh-CN" sz="2000" err="1"/>
              <a:t>Mbps</a:t>
            </a:r>
            <a:r>
              <a:rPr lang="en-US" altLang="zh-CN" sz="2000"/>
              <a:t>/Gbps</a:t>
            </a:r>
          </a:p>
          <a:p>
            <a:endParaRPr lang="en-US" sz="20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F57AF8-F1B5-F04E-AD79-B4D53FEB9B01}"/>
              </a:ext>
            </a:extLst>
          </p:cNvPr>
          <p:cNvGrpSpPr/>
          <p:nvPr/>
        </p:nvGrpSpPr>
        <p:grpSpPr>
          <a:xfrm>
            <a:off x="5622542" y="2147674"/>
            <a:ext cx="5959858" cy="3245654"/>
            <a:chOff x="5792281" y="2536722"/>
            <a:chExt cx="5959858" cy="32456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E9C05-CD00-704A-8D1F-F90C3A3C4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2281" y="2536722"/>
              <a:ext cx="5959858" cy="29496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7F7DF7-583F-344B-9849-5DB811700A43}"/>
                </a:ext>
              </a:extLst>
            </p:cNvPr>
            <p:cNvSpPr txBox="1"/>
            <p:nvPr/>
          </p:nvSpPr>
          <p:spPr>
            <a:xfrm>
              <a:off x="6789584" y="5474599"/>
              <a:ext cx="3965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accent2"/>
                  </a:solidFill>
                </a:rPr>
                <a:t>High-level</a:t>
              </a:r>
              <a:r>
                <a:rPr lang="zh-CN" altLang="en-US" sz="1400">
                  <a:solidFill>
                    <a:schemeClr val="accent2"/>
                  </a:solidFill>
                </a:rPr>
                <a:t> </a:t>
              </a:r>
              <a:r>
                <a:rPr lang="en-US" altLang="zh-CN" sz="1400">
                  <a:solidFill>
                    <a:schemeClr val="accent2"/>
                  </a:solidFill>
                </a:rPr>
                <a:t>abstraction</a:t>
              </a:r>
              <a:r>
                <a:rPr lang="zh-CN" altLang="en-US" sz="1400">
                  <a:solidFill>
                    <a:schemeClr val="accent2"/>
                  </a:solidFill>
                </a:rPr>
                <a:t> </a:t>
              </a:r>
              <a:r>
                <a:rPr lang="en-US" altLang="zh-CN" sz="1400">
                  <a:solidFill>
                    <a:schemeClr val="accent2"/>
                  </a:solidFill>
                </a:rPr>
                <a:t>of</a:t>
              </a:r>
              <a:r>
                <a:rPr lang="zh-CN" altLang="en-US" sz="1400">
                  <a:solidFill>
                    <a:schemeClr val="accent2"/>
                  </a:solidFill>
                </a:rPr>
                <a:t> </a:t>
              </a:r>
              <a:r>
                <a:rPr lang="en-US" altLang="zh-CN" sz="1400">
                  <a:solidFill>
                    <a:schemeClr val="accent2"/>
                  </a:solidFill>
                </a:rPr>
                <a:t>the</a:t>
              </a:r>
              <a:r>
                <a:rPr lang="zh-CN" altLang="en-US" sz="1400">
                  <a:solidFill>
                    <a:schemeClr val="accent2"/>
                  </a:solidFill>
                </a:rPr>
                <a:t> </a:t>
              </a:r>
              <a:r>
                <a:rPr lang="en-US" altLang="zh-CN" sz="1400">
                  <a:solidFill>
                    <a:schemeClr val="accent2"/>
                  </a:solidFill>
                </a:rPr>
                <a:t>pub/sub</a:t>
              </a:r>
              <a:r>
                <a:rPr lang="zh-CN" altLang="en-US" sz="1400">
                  <a:solidFill>
                    <a:schemeClr val="accent2"/>
                  </a:solidFill>
                </a:rPr>
                <a:t> </a:t>
              </a:r>
              <a:r>
                <a:rPr lang="en-US" altLang="zh-CN" sz="1400">
                  <a:solidFill>
                    <a:schemeClr val="accent2"/>
                  </a:solidFill>
                </a:rPr>
                <a:t>pattern</a:t>
              </a:r>
              <a:endParaRPr 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9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4E4D38-26BD-1A4A-8038-DFD1297D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9308"/>
            <a:ext cx="6996774" cy="3949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D6DF9-252D-C248-B291-FBC3FCEAD089}"/>
              </a:ext>
            </a:extLst>
          </p:cNvPr>
          <p:cNvSpPr txBox="1"/>
          <p:nvPr/>
        </p:nvSpPr>
        <p:spPr>
          <a:xfrm>
            <a:off x="6996774" y="1207447"/>
            <a:ext cx="5170834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</a:rPr>
              <a:t>Operations</a:t>
            </a:r>
            <a:r>
              <a:rPr lang="zh-CN" altLang="en-US" b="1">
                <a:solidFill>
                  <a:schemeClr val="accent2"/>
                </a:solidFill>
              </a:rPr>
              <a:t> </a:t>
            </a:r>
            <a:r>
              <a:rPr lang="en-US" altLang="zh-CN" b="1">
                <a:solidFill>
                  <a:schemeClr val="accent2"/>
                </a:solidFill>
              </a:rPr>
              <a:t>on</a:t>
            </a:r>
            <a:r>
              <a:rPr lang="zh-CN" altLang="en-US" b="1">
                <a:solidFill>
                  <a:schemeClr val="accent2"/>
                </a:solidFill>
              </a:rPr>
              <a:t> </a:t>
            </a:r>
            <a:r>
              <a:rPr lang="en-US" altLang="zh-CN" b="1">
                <a:solidFill>
                  <a:schemeClr val="accent2"/>
                </a:solidFill>
              </a:rPr>
              <a:t>the</a:t>
            </a:r>
            <a:r>
              <a:rPr lang="zh-CN" altLang="en-US" b="1">
                <a:solidFill>
                  <a:schemeClr val="accent2"/>
                </a:solidFill>
              </a:rPr>
              <a:t> </a:t>
            </a:r>
            <a:r>
              <a:rPr lang="en-US" altLang="zh-CN" b="1">
                <a:solidFill>
                  <a:schemeClr val="accent2"/>
                </a:solidFill>
              </a:rPr>
              <a:t>publisher</a:t>
            </a:r>
            <a:r>
              <a:rPr lang="zh-CN" altLang="en-US" b="1">
                <a:solidFill>
                  <a:schemeClr val="accent2"/>
                </a:solidFill>
              </a:rPr>
              <a:t> </a:t>
            </a:r>
            <a:r>
              <a:rPr lang="en-US" altLang="zh-CN" b="1">
                <a:solidFill>
                  <a:schemeClr val="accent2"/>
                </a:solidFill>
              </a:rPr>
              <a:t>side:</a:t>
            </a:r>
          </a:p>
          <a:p>
            <a:pPr marL="342900" indent="-342900" defTabSz="342900">
              <a:spcBef>
                <a:spcPct val="20000"/>
              </a:spcBef>
              <a:buFont typeface="Arial"/>
              <a:buAutoNum type="arabicPeriod"/>
            </a:pPr>
            <a:r>
              <a:rPr lang="en-US" altLang="zh-CN">
                <a:solidFill>
                  <a:srgbClr val="0E1C58"/>
                </a:solidFill>
              </a:rPr>
              <a:t>Publisher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program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calls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middleware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API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to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add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serialized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message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to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message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queue;</a:t>
            </a:r>
          </a:p>
          <a:p>
            <a:pPr marL="342900" indent="-342900" defTabSz="342900">
              <a:spcBef>
                <a:spcPct val="20000"/>
              </a:spcBef>
              <a:buFont typeface="Arial"/>
              <a:buAutoNum type="arabicPeriod"/>
            </a:pPr>
            <a:r>
              <a:rPr lang="en-US" altLang="zh-CN">
                <a:solidFill>
                  <a:srgbClr val="0E1C58"/>
                </a:solidFill>
              </a:rPr>
              <a:t>Middleware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broker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invokes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 err="1">
                <a:solidFill>
                  <a:srgbClr val="0E1C58"/>
                </a:solidFill>
              </a:rPr>
              <a:t>socket_write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system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call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to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move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message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to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kernel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space;</a:t>
            </a:r>
          </a:p>
          <a:p>
            <a:pPr marL="342900" indent="-342900" defTabSz="342900">
              <a:spcBef>
                <a:spcPct val="20000"/>
              </a:spcBef>
              <a:buFont typeface="Arial"/>
              <a:buAutoNum type="arabicPeriod"/>
            </a:pPr>
            <a:r>
              <a:rPr lang="en-US" altLang="zh-CN">
                <a:solidFill>
                  <a:srgbClr val="0E1C58"/>
                </a:solidFill>
              </a:rPr>
              <a:t>Generate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TCP/UDP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packets;</a:t>
            </a:r>
          </a:p>
          <a:p>
            <a:pPr marL="342900" indent="-342900" defTabSz="342900">
              <a:spcBef>
                <a:spcPct val="20000"/>
              </a:spcBef>
              <a:buFont typeface="Arial"/>
              <a:buAutoNum type="arabicPeriod"/>
            </a:pPr>
            <a:r>
              <a:rPr lang="en-US" altLang="zh-CN">
                <a:solidFill>
                  <a:srgbClr val="0E1C58"/>
                </a:solidFill>
              </a:rPr>
              <a:t>IP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layer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fragments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packets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based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on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MTU(if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required)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and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creates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IP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packets;</a:t>
            </a:r>
          </a:p>
          <a:p>
            <a:pPr marL="342900" indent="-342900" defTabSz="342900">
              <a:spcBef>
                <a:spcPct val="20000"/>
              </a:spcBef>
              <a:buFont typeface="Arial"/>
              <a:buAutoNum type="arabicPeriod"/>
            </a:pPr>
            <a:r>
              <a:rPr lang="en-US" altLang="zh-CN">
                <a:solidFill>
                  <a:srgbClr val="0E1C58"/>
                </a:solidFill>
              </a:rPr>
              <a:t>Kernel</a:t>
            </a:r>
            <a:r>
              <a:rPr lang="zh-CN" altLang="en-US">
                <a:solidFill>
                  <a:srgbClr val="0E1C58"/>
                </a:solidFill>
              </a:rPr>
              <a:t>  </a:t>
            </a:r>
            <a:r>
              <a:rPr lang="en-US" altLang="zh-CN">
                <a:solidFill>
                  <a:srgbClr val="0E1C58"/>
                </a:solidFill>
              </a:rPr>
              <a:t>copies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messages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into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TX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Ring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buffer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based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on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 err="1">
                <a:solidFill>
                  <a:srgbClr val="0E1C58"/>
                </a:solidFill>
              </a:rPr>
              <a:t>qdisc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and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specific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queuing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algorithm;</a:t>
            </a:r>
          </a:p>
          <a:p>
            <a:pPr marL="342900" indent="-342900" defTabSz="342900">
              <a:spcBef>
                <a:spcPct val="20000"/>
              </a:spcBef>
              <a:buFont typeface="Arial"/>
              <a:buAutoNum type="arabicPeriod"/>
            </a:pPr>
            <a:r>
              <a:rPr lang="en-US" altLang="zh-CN">
                <a:solidFill>
                  <a:srgbClr val="0E1C58"/>
                </a:solidFill>
              </a:rPr>
              <a:t>Then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DMA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forwards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data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to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NIC,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and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NIC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sends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data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out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through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specific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channel;</a:t>
            </a:r>
          </a:p>
          <a:p>
            <a:pPr marL="342900" indent="-342900" defTabSz="342900">
              <a:spcBef>
                <a:spcPct val="20000"/>
              </a:spcBef>
              <a:buFont typeface="Arial"/>
              <a:buAutoNum type="arabicPeriod"/>
            </a:pPr>
            <a:r>
              <a:rPr lang="en-US" altLang="zh-CN">
                <a:solidFill>
                  <a:srgbClr val="0E1C58"/>
                </a:solidFill>
              </a:rPr>
              <a:t>Data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is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transmitted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immediately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by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switch/router,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or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queued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into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buffer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area.</a:t>
            </a:r>
          </a:p>
          <a:p>
            <a:pPr marL="342900" indent="-342900" defTabSz="342900">
              <a:spcBef>
                <a:spcPct val="20000"/>
              </a:spcBef>
              <a:buFont typeface="Arial"/>
              <a:buAutoNum type="arabicPeriod"/>
            </a:pPr>
            <a:r>
              <a:rPr lang="en-US" altLang="zh-CN">
                <a:solidFill>
                  <a:srgbClr val="0E1C58"/>
                </a:solidFill>
              </a:rPr>
              <a:t>Messages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arrives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at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the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subscriber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side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if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they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are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not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lost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during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routing.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F79BE56-5CF0-5D4D-B46E-DFDDEA5BB2DF}"/>
              </a:ext>
            </a:extLst>
          </p:cNvPr>
          <p:cNvSpPr txBox="1">
            <a:spLocks/>
          </p:cNvSpPr>
          <p:nvPr/>
        </p:nvSpPr>
        <p:spPr>
          <a:xfrm>
            <a:off x="609600" y="159174"/>
            <a:ext cx="10972800" cy="78377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  <a:defRPr/>
            </a:pPr>
            <a:r>
              <a:rPr lang="en-US" altLang="zh-CN">
                <a:solidFill>
                  <a:srgbClr val="0E1C58"/>
                </a:solidFill>
              </a:rPr>
              <a:t>Bottlenecks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in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Message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Transmission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Process(1/2)</a:t>
            </a:r>
          </a:p>
        </p:txBody>
      </p:sp>
    </p:spTree>
    <p:extLst>
      <p:ext uri="{BB962C8B-B14F-4D97-AF65-F5344CB8AC3E}">
        <p14:creationId xmlns:p14="http://schemas.microsoft.com/office/powerpoint/2010/main" val="91420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2066D3-A890-254E-BAD5-5A02C9E89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382455"/>
              </p:ext>
            </p:extLst>
          </p:nvPr>
        </p:nvGraphicFramePr>
        <p:xfrm>
          <a:off x="609600" y="1099751"/>
          <a:ext cx="10972800" cy="45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314">
                  <a:extLst>
                    <a:ext uri="{9D8B030D-6E8A-4147-A177-3AD203B41FA5}">
                      <a16:colId xmlns:a16="http://schemas.microsoft.com/office/drawing/2014/main" val="2451683334"/>
                    </a:ext>
                  </a:extLst>
                </a:gridCol>
                <a:gridCol w="5156886">
                  <a:extLst>
                    <a:ext uri="{9D8B030D-6E8A-4147-A177-3AD203B41FA5}">
                      <a16:colId xmlns:a16="http://schemas.microsoft.com/office/drawing/2014/main" val="197388097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186603805"/>
                    </a:ext>
                  </a:extLst>
                </a:gridCol>
              </a:tblGrid>
              <a:tr h="727429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Summary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of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Performance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Bottleneck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Source</a:t>
                      </a:r>
                      <a:endParaRPr lang="en-US" sz="1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246582"/>
                  </a:ext>
                </a:extLst>
              </a:tr>
              <a:tr h="727429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/>
                        <a:t>Network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Perspective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/>
                        <a:t>Application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Perspective</a:t>
                      </a:r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798967"/>
                  </a:ext>
                </a:extLst>
              </a:tr>
              <a:tr h="727429">
                <a:tc>
                  <a:txBody>
                    <a:bodyPr/>
                    <a:lstStyle/>
                    <a:p>
                      <a:r>
                        <a:rPr lang="en-US" altLang="zh-CN" sz="1800"/>
                        <a:t>Middleware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Layer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 queue size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QoS Settings</a:t>
                      </a:r>
                      <a:endParaRPr lang="en-US" sz="180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Available CPU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 nice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Transport priority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Co-located applications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 utilization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571440"/>
                  </a:ext>
                </a:extLst>
              </a:tr>
              <a:tr h="727429">
                <a:tc>
                  <a:txBody>
                    <a:bodyPr/>
                    <a:lstStyle/>
                    <a:p>
                      <a:r>
                        <a:rPr lang="en-US" altLang="zh-CN" sz="1800"/>
                        <a:t>Transport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Layer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Socket read/write buffer Size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TCP/UDP packet size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325332"/>
                  </a:ext>
                </a:extLst>
              </a:tr>
              <a:tr h="727429">
                <a:tc>
                  <a:txBody>
                    <a:bodyPr/>
                    <a:lstStyle/>
                    <a:p>
                      <a:r>
                        <a:rPr lang="en-US" altLang="zh-CN" sz="1800"/>
                        <a:t>Network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Layer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/>
                        <a:t>MTU</a:t>
                      </a:r>
                      <a:endParaRPr lang="en-US" sz="18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016119"/>
                  </a:ext>
                </a:extLst>
              </a:tr>
              <a:tr h="959567">
                <a:tc>
                  <a:txBody>
                    <a:bodyPr/>
                    <a:lstStyle/>
                    <a:p>
                      <a:r>
                        <a:rPr lang="en-US" altLang="zh-CN" sz="1800"/>
                        <a:t>Datalink</a:t>
                      </a:r>
                      <a:r>
                        <a:rPr lang="zh-CN" altLang="en-US" sz="1800"/>
                        <a:t> </a:t>
                      </a:r>
                      <a:r>
                        <a:rPr lang="en-US" altLang="zh-CN" sz="1800"/>
                        <a:t>Layer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qdisc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algorithm (</a:t>
                      </a: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eg.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TBF settings)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TX/RX Ring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Switch/Router buffer size</a:t>
                      </a:r>
                      <a:endParaRPr lang="en-US" sz="18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4160"/>
                  </a:ext>
                </a:extLst>
              </a:tr>
            </a:tbl>
          </a:graphicData>
        </a:graphic>
      </p:graphicFrame>
      <p:sp>
        <p:nvSpPr>
          <p:cNvPr id="4" name="Title 5">
            <a:extLst>
              <a:ext uri="{FF2B5EF4-FFF2-40B4-BE49-F238E27FC236}">
                <a16:creationId xmlns:a16="http://schemas.microsoft.com/office/drawing/2014/main" id="{DFE4EAA9-52FB-4440-A133-EE759A3B259F}"/>
              </a:ext>
            </a:extLst>
          </p:cNvPr>
          <p:cNvSpPr txBox="1">
            <a:spLocks/>
          </p:cNvSpPr>
          <p:nvPr/>
        </p:nvSpPr>
        <p:spPr>
          <a:xfrm>
            <a:off x="609600" y="159174"/>
            <a:ext cx="10972800" cy="78377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  <a:defRPr/>
            </a:pPr>
            <a:r>
              <a:rPr lang="en-US" altLang="zh-CN">
                <a:solidFill>
                  <a:srgbClr val="0E1C58"/>
                </a:solidFill>
              </a:rPr>
              <a:t>Bottlenecks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in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Message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Transmission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Process(2/2)</a:t>
            </a:r>
          </a:p>
        </p:txBody>
      </p:sp>
    </p:spTree>
    <p:extLst>
      <p:ext uri="{BB962C8B-B14F-4D97-AF65-F5344CB8AC3E}">
        <p14:creationId xmlns:p14="http://schemas.microsoft.com/office/powerpoint/2010/main" val="77236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901D3BD-DD31-A743-B48E-5CAE2DEBC46E}"/>
              </a:ext>
            </a:extLst>
          </p:cNvPr>
          <p:cNvGrpSpPr/>
          <p:nvPr/>
        </p:nvGrpSpPr>
        <p:grpSpPr>
          <a:xfrm>
            <a:off x="561968" y="1620712"/>
            <a:ext cx="11020432" cy="3743678"/>
            <a:chOff x="107817" y="1973641"/>
            <a:chExt cx="11020432" cy="374367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F46BEC1-29EC-154C-82D9-F42F2D45B931}"/>
                </a:ext>
              </a:extLst>
            </p:cNvPr>
            <p:cNvCxnSpPr>
              <a:cxnSpLocks/>
            </p:cNvCxnSpPr>
            <p:nvPr/>
          </p:nvCxnSpPr>
          <p:spPr>
            <a:xfrm>
              <a:off x="3884398" y="2224226"/>
              <a:ext cx="0" cy="338064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C95760B-AEC0-E048-AC44-89FB7E15371F}"/>
                </a:ext>
              </a:extLst>
            </p:cNvPr>
            <p:cNvCxnSpPr>
              <a:cxnSpLocks/>
            </p:cNvCxnSpPr>
            <p:nvPr/>
          </p:nvCxnSpPr>
          <p:spPr>
            <a:xfrm>
              <a:off x="6842629" y="2224226"/>
              <a:ext cx="0" cy="338064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73F63B-C380-6044-9FAF-6AC33E27D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83" y="2312195"/>
              <a:ext cx="2141259" cy="34051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956348-45B0-1C47-A3B2-8154E1E24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1117" y="2424642"/>
              <a:ext cx="3877132" cy="31802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D7C40E-E52B-F040-92D1-A18052C19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17" y="2895873"/>
              <a:ext cx="3669938" cy="22377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9129A3-097B-3442-88A9-339A451B258F}"/>
                </a:ext>
              </a:extLst>
            </p:cNvPr>
            <p:cNvSpPr txBox="1"/>
            <p:nvPr/>
          </p:nvSpPr>
          <p:spPr>
            <a:xfrm>
              <a:off x="765511" y="1973641"/>
              <a:ext cx="2567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chemeClr val="accent2"/>
                  </a:solidFill>
                </a:rPr>
                <a:t>DDS</a:t>
              </a:r>
              <a:endParaRPr lang="en-US" sz="1600" b="1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2B2A34-EEC2-1A4B-AAD7-30B166A9582F}"/>
                </a:ext>
              </a:extLst>
            </p:cNvPr>
            <p:cNvSpPr txBox="1"/>
            <p:nvPr/>
          </p:nvSpPr>
          <p:spPr>
            <a:xfrm>
              <a:off x="4079596" y="1987094"/>
              <a:ext cx="2567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chemeClr val="accent2"/>
                  </a:solidFill>
                </a:rPr>
                <a:t>MQTT</a:t>
              </a:r>
              <a:endParaRPr lang="en-US" sz="1600" b="1">
                <a:solidFill>
                  <a:schemeClr val="accent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434F71-1813-784C-A906-5ADBAAADF927}"/>
                </a:ext>
              </a:extLst>
            </p:cNvPr>
            <p:cNvSpPr txBox="1"/>
            <p:nvPr/>
          </p:nvSpPr>
          <p:spPr>
            <a:xfrm>
              <a:off x="7905765" y="1973641"/>
              <a:ext cx="2567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chemeClr val="accent2"/>
                  </a:solidFill>
                </a:rPr>
                <a:t>ZMQ</a:t>
              </a:r>
              <a:endParaRPr lang="en-US" sz="1600" b="1">
                <a:solidFill>
                  <a:schemeClr val="accent2"/>
                </a:solidFill>
              </a:endParaRPr>
            </a:p>
          </p:txBody>
        </p:sp>
      </p:grpSp>
      <p:sp>
        <p:nvSpPr>
          <p:cNvPr id="14" name="Title 5">
            <a:extLst>
              <a:ext uri="{FF2B5EF4-FFF2-40B4-BE49-F238E27FC236}">
                <a16:creationId xmlns:a16="http://schemas.microsoft.com/office/drawing/2014/main" id="{8B1B3E93-433E-EE43-97D0-2CC6CC4496E5}"/>
              </a:ext>
            </a:extLst>
          </p:cNvPr>
          <p:cNvSpPr txBox="1">
            <a:spLocks/>
          </p:cNvSpPr>
          <p:nvPr/>
        </p:nvSpPr>
        <p:spPr>
          <a:xfrm>
            <a:off x="609600" y="159174"/>
            <a:ext cx="10972800" cy="78377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E1C58"/>
                </a:solidFill>
              </a:rPr>
              <a:t>Qualitative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Comparison(1/2)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5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7608B8-9801-604F-8309-9412CD9D4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380496"/>
              </p:ext>
            </p:extLst>
          </p:nvPr>
        </p:nvGraphicFramePr>
        <p:xfrm>
          <a:off x="123567" y="918283"/>
          <a:ext cx="11911916" cy="5649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979">
                  <a:extLst>
                    <a:ext uri="{9D8B030D-6E8A-4147-A177-3AD203B41FA5}">
                      <a16:colId xmlns:a16="http://schemas.microsoft.com/office/drawing/2014/main" val="1426228488"/>
                    </a:ext>
                  </a:extLst>
                </a:gridCol>
                <a:gridCol w="2977979">
                  <a:extLst>
                    <a:ext uri="{9D8B030D-6E8A-4147-A177-3AD203B41FA5}">
                      <a16:colId xmlns:a16="http://schemas.microsoft.com/office/drawing/2014/main" val="966452894"/>
                    </a:ext>
                  </a:extLst>
                </a:gridCol>
                <a:gridCol w="2977979">
                  <a:extLst>
                    <a:ext uri="{9D8B030D-6E8A-4147-A177-3AD203B41FA5}">
                      <a16:colId xmlns:a16="http://schemas.microsoft.com/office/drawing/2014/main" val="2947627570"/>
                    </a:ext>
                  </a:extLst>
                </a:gridCol>
                <a:gridCol w="2977979">
                  <a:extLst>
                    <a:ext uri="{9D8B030D-6E8A-4147-A177-3AD203B41FA5}">
                      <a16:colId xmlns:a16="http://schemas.microsoft.com/office/drawing/2014/main" val="3558049069"/>
                    </a:ext>
                  </a:extLst>
                </a:gridCol>
              </a:tblGrid>
              <a:tr h="276496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DDS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MQTT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ZMQ</a:t>
                      </a:r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179310"/>
                  </a:ext>
                </a:extLst>
              </a:tr>
              <a:tr h="2764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Centricity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data-centric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message-centric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/>
                        <a:t>message-centric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703018"/>
                  </a:ext>
                </a:extLst>
              </a:tr>
              <a:tr h="2764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Connection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machine-to-machine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machine-to-machine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point-to-point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87492"/>
                  </a:ext>
                </a:extLst>
              </a:tr>
              <a:tr h="2764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Underlying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Architecture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decentralized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hub-and-spoke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decentralized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0636302"/>
                  </a:ext>
                </a:extLst>
              </a:tr>
              <a:tr h="2764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Protocol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RTPS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MQTT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TCP/IP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478915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Transport</a:t>
                      </a:r>
                      <a:r>
                        <a:rPr lang="zh-CN" altLang="en-US" sz="1600"/>
                        <a:t> 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UDP/TCP/TLS/DTLS/Shared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Memory/Custom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TCP/UDP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TCP/TIPC/Multicast/PGM/Shared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Memory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803683"/>
                  </a:ext>
                </a:extLst>
              </a:tr>
              <a:tr h="2764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Data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Serialization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/>
                        <a:t>CDR(default)/self-implement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self-implement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self-implement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366877"/>
                  </a:ext>
                </a:extLst>
              </a:tr>
              <a:tr h="2764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Queuing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/>
                        <a:t>Yes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No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Yes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566723"/>
                  </a:ext>
                </a:extLst>
              </a:tr>
              <a:tr h="2764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Data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Type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Representation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IDL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N/A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N/A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574073"/>
                  </a:ext>
                </a:extLst>
              </a:tr>
              <a:tr h="2764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QoS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Parameters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many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N/A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04044"/>
                  </a:ext>
                </a:extLst>
              </a:tr>
              <a:tr h="2764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Dynamic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Discovery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yes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no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no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704122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Communication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Patterns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pub/sub,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 err="1"/>
                        <a:t>req</a:t>
                      </a:r>
                      <a:r>
                        <a:rPr lang="en-US" altLang="zh-CN" sz="1600"/>
                        <a:t>/rep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pub/sub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set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of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patterns,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including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pub/sub,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and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 err="1"/>
                        <a:t>req</a:t>
                      </a:r>
                      <a:r>
                        <a:rPr lang="en-US" altLang="zh-CN" sz="1600"/>
                        <a:t>/rep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808211"/>
                  </a:ext>
                </a:extLst>
              </a:tr>
              <a:tr h="2764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Abstraction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Layer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over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TCP/IP(higher)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over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TCP/IP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over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TCP/IP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227912"/>
                  </a:ext>
                </a:extLst>
              </a:tr>
              <a:tr h="2764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Up-front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Complexity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harder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simpler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simpler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553278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Large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Implementations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RTI,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Vortex,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 err="1"/>
                        <a:t>OpenDDS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err="1"/>
                        <a:t>Mosquitto</a:t>
                      </a:r>
                      <a:r>
                        <a:rPr lang="en-US" altLang="zh-CN" sz="1600"/>
                        <a:t>,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 err="1"/>
                        <a:t>HiveMQ</a:t>
                      </a:r>
                      <a:r>
                        <a:rPr lang="en-US" altLang="zh-CN" sz="1600"/>
                        <a:t>,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 err="1"/>
                        <a:t>Paho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MQTT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err="1"/>
                        <a:t>ZeroMQ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853106"/>
                  </a:ext>
                </a:extLst>
              </a:tr>
            </a:tbl>
          </a:graphicData>
        </a:graphic>
      </p:graphicFrame>
      <p:sp>
        <p:nvSpPr>
          <p:cNvPr id="7" name="Title 5">
            <a:extLst>
              <a:ext uri="{FF2B5EF4-FFF2-40B4-BE49-F238E27FC236}">
                <a16:creationId xmlns:a16="http://schemas.microsoft.com/office/drawing/2014/main" id="{B7CE3DA4-E514-9F40-8F4C-C598A3CAAB42}"/>
              </a:ext>
            </a:extLst>
          </p:cNvPr>
          <p:cNvSpPr txBox="1">
            <a:spLocks/>
          </p:cNvSpPr>
          <p:nvPr/>
        </p:nvSpPr>
        <p:spPr>
          <a:xfrm>
            <a:off x="609600" y="159174"/>
            <a:ext cx="10972800" cy="78377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E1C58"/>
                </a:solidFill>
              </a:rPr>
              <a:t>Qualitative</a:t>
            </a:r>
            <a:r>
              <a:rPr lang="zh-CN" altLang="en-US">
                <a:solidFill>
                  <a:srgbClr val="0E1C58"/>
                </a:solidFill>
              </a:rPr>
              <a:t> </a:t>
            </a:r>
            <a:r>
              <a:rPr lang="en-US" altLang="zh-CN">
                <a:solidFill>
                  <a:srgbClr val="0E1C58"/>
                </a:solidFill>
              </a:rPr>
              <a:t>Comparison(2/2)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62"/>
      </p:ext>
    </p:extLst>
  </p:cSld>
  <p:clrMapOvr>
    <a:masterClrMapping/>
  </p:clrMapOvr>
</p:sld>
</file>

<file path=ppt/theme/theme1.xml><?xml version="1.0" encoding="utf-8"?>
<a:theme xmlns:a="http://schemas.openxmlformats.org/drawingml/2006/main" name="Vanderbilt ISI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anderbilt ISIS" id="{A3BDAB7E-51B1-594D-831B-18D9E36BD0B9}" vid="{6B36E530-30A5-434E-9EAF-F03B50EFA4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4050D1DCC0043B8382BCEB9AB0833" ma:contentTypeVersion="13" ma:contentTypeDescription="Create a new document." ma:contentTypeScope="" ma:versionID="9a784d74c8596f4940c30dbae16be880">
  <xsd:schema xmlns:xsd="http://www.w3.org/2001/XMLSchema" xmlns:xs="http://www.w3.org/2001/XMLSchema" xmlns:p="http://schemas.microsoft.com/office/2006/metadata/properties" xmlns:ns3="7074b369-5a24-4eb6-bc97-fb6d6fb35916" xmlns:ns4="f041c632-fa8a-4bd0-baf1-a1454430b0eb" targetNamespace="http://schemas.microsoft.com/office/2006/metadata/properties" ma:root="true" ma:fieldsID="87adb9cce8d2f62ab938697d245c2e2b" ns3:_="" ns4:_="">
    <xsd:import namespace="7074b369-5a24-4eb6-bc97-fb6d6fb35916"/>
    <xsd:import namespace="f041c632-fa8a-4bd0-baf1-a1454430b0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74b369-5a24-4eb6-bc97-fb6d6fb35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41c632-fa8a-4bd0-baf1-a1454430b0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8852D5-5928-46A6-928A-531B9C487D7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904971E-8753-4786-98B8-F3C7DB7800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A0AB35-1FBA-4240-930C-AF75AFF5D6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74b369-5a24-4eb6-bc97-fb6d6fb35916"/>
    <ds:schemaRef ds:uri="f041c632-fa8a-4bd0-baf1-a1454430b0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Vanderbilt ISIS</Template>
  <TotalTime>356</TotalTime>
  <Words>2477</Words>
  <Application>Microsoft Macintosh PowerPoint</Application>
  <PresentationFormat>Widescreen</PresentationFormat>
  <Paragraphs>413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等线</vt:lpstr>
      <vt:lpstr>宋体</vt:lpstr>
      <vt:lpstr>Arial</vt:lpstr>
      <vt:lpstr>Avenir Book</vt:lpstr>
      <vt:lpstr>Avenir Next</vt:lpstr>
      <vt:lpstr>Calibri</vt:lpstr>
      <vt:lpstr>Calibri Light</vt:lpstr>
      <vt:lpstr>Vanderbilt ISIS</vt:lpstr>
      <vt:lpstr>Office Theme</vt:lpstr>
      <vt:lpstr>Evaluating Industrial IoT Communication Messaging Frameworks Under Various Load Conditions </vt:lpstr>
      <vt:lpstr>RoadMap</vt:lpstr>
      <vt:lpstr>Motivation(1/2)</vt:lpstr>
      <vt:lpstr>Motivation(2/2)</vt:lpstr>
      <vt:lpstr>Real-world Pub/Sub Environment</vt:lpstr>
      <vt:lpstr>PowerPoint Presentation</vt:lpstr>
      <vt:lpstr>PowerPoint Presentation</vt:lpstr>
      <vt:lpstr>PowerPoint Presentation</vt:lpstr>
      <vt:lpstr>PowerPoint Presentation</vt:lpstr>
      <vt:lpstr>Quality of Services</vt:lpstr>
      <vt:lpstr>Quantitative Comparison</vt:lpstr>
      <vt:lpstr>Experiment Environment</vt:lpstr>
      <vt:lpstr>10 Node ARM Testbed</vt:lpstr>
      <vt:lpstr>Automated experiment management system</vt:lpstr>
      <vt:lpstr>Throughput Test(1pub-1sub &amp; 1pub-7sub)</vt:lpstr>
      <vt:lpstr>Throughput Test(3pub-1sub &amp; 3pub-4sub)</vt:lpstr>
      <vt:lpstr>Latency Test(1pub-1sub)</vt:lpstr>
      <vt:lpstr>DDS QOS Test(1pub-1sub)</vt:lpstr>
      <vt:lpstr>DDS QOS Test(1pub-7sub)</vt:lpstr>
      <vt:lpstr>Burst Sporadic dataflow Test</vt:lpstr>
      <vt:lpstr>(De)serialization Test</vt:lpstr>
      <vt:lpstr>Platform Test(RPi vs. BBB)</vt:lpstr>
      <vt:lpstr>Summary(1/2)</vt:lpstr>
      <vt:lpstr>Summary(2/2)</vt:lpstr>
      <vt:lpstr>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康 壮伟</dc:creator>
  <cp:lastModifiedBy>康 壮伟</cp:lastModifiedBy>
  <cp:revision>34</cp:revision>
  <dcterms:created xsi:type="dcterms:W3CDTF">2019-10-31T22:41:59Z</dcterms:created>
  <dcterms:modified xsi:type="dcterms:W3CDTF">2019-11-25T21:26:57Z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0x010100CE94050D1DCC0043B8382BCEB9AB0833</vt:lpwstr>
  </property>
</Properties>
</file>